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1389" r:id="rId2"/>
    <p:sldId id="1390" r:id="rId3"/>
    <p:sldId id="1391" r:id="rId4"/>
    <p:sldId id="1392" r:id="rId5"/>
    <p:sldId id="1393" r:id="rId6"/>
    <p:sldId id="1394" r:id="rId7"/>
    <p:sldId id="1395" r:id="rId8"/>
    <p:sldId id="1396" r:id="rId9"/>
    <p:sldId id="1397" r:id="rId10"/>
    <p:sldId id="1398" r:id="rId11"/>
    <p:sldId id="1399" r:id="rId12"/>
    <p:sldId id="1400" r:id="rId13"/>
    <p:sldId id="1401" r:id="rId14"/>
    <p:sldId id="1402" r:id="rId15"/>
    <p:sldId id="1403" r:id="rId16"/>
    <p:sldId id="1404" r:id="rId17"/>
    <p:sldId id="1405" r:id="rId18"/>
    <p:sldId id="1406" r:id="rId19"/>
    <p:sldId id="1407" r:id="rId20"/>
    <p:sldId id="1408" r:id="rId21"/>
    <p:sldId id="1409" r:id="rId22"/>
    <p:sldId id="1410" r:id="rId23"/>
    <p:sldId id="1411" r:id="rId24"/>
    <p:sldId id="1412" r:id="rId25"/>
    <p:sldId id="1413" r:id="rId26"/>
    <p:sldId id="1414" r:id="rId27"/>
    <p:sldId id="1415" r:id="rId28"/>
    <p:sldId id="1416" r:id="rId29"/>
    <p:sldId id="1417" r:id="rId30"/>
    <p:sldId id="1418" r:id="rId31"/>
    <p:sldId id="1419" r:id="rId32"/>
    <p:sldId id="1420" r:id="rId33"/>
    <p:sldId id="1421" r:id="rId34"/>
    <p:sldId id="1422" r:id="rId35"/>
    <p:sldId id="1423" r:id="rId36"/>
    <p:sldId id="1424" r:id="rId37"/>
    <p:sldId id="1425" r:id="rId38"/>
    <p:sldId id="1426" r:id="rId39"/>
    <p:sldId id="1427" r:id="rId40"/>
    <p:sldId id="1428" r:id="rId41"/>
    <p:sldId id="1429" r:id="rId42"/>
    <p:sldId id="1430" r:id="rId43"/>
    <p:sldId id="1431" r:id="rId44"/>
    <p:sldId id="1432" r:id="rId45"/>
    <p:sldId id="1433" r:id="rId46"/>
    <p:sldId id="1434" r:id="rId47"/>
    <p:sldId id="1435" r:id="rId48"/>
    <p:sldId id="1436" r:id="rId49"/>
    <p:sldId id="1437" r:id="rId50"/>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8A2C"/>
    <a:srgbClr val="9E5ECE"/>
    <a:srgbClr val="005A9B"/>
    <a:srgbClr val="00558F"/>
    <a:srgbClr val="1852A0"/>
    <a:srgbClr val="1F4DA0"/>
    <a:srgbClr val="0079C1"/>
    <a:srgbClr val="FFFE28"/>
    <a:srgbClr val="234004"/>
    <a:srgbClr val="0D54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88058" autoAdjust="0"/>
  </p:normalViewPr>
  <p:slideViewPr>
    <p:cSldViewPr snapToGrid="0" snapToObjects="1">
      <p:cViewPr varScale="1">
        <p:scale>
          <a:sx n="37" d="100"/>
          <a:sy n="37" d="100"/>
        </p:scale>
        <p:origin x="116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10" d="100"/>
          <a:sy n="110" d="100"/>
        </p:scale>
        <p:origin x="-1668" y="27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1493726-748C-4D33-9DCD-1D3CDEC7A1BD}" type="datetimeFigureOut">
              <a:rPr lang="en-US" smtClean="0"/>
              <a:pPr/>
              <a:t>3/2/2017</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AFA52C0-D1F7-4958-A34C-40CCB93F32A3}" type="slidenum">
              <a:rPr lang="en-US" smtClean="0"/>
              <a:pPr/>
              <a:t>‹#›</a:t>
            </a:fld>
            <a:endParaRPr lang="en-US"/>
          </a:p>
        </p:txBody>
      </p:sp>
    </p:spTree>
    <p:extLst>
      <p:ext uri="{BB962C8B-B14F-4D97-AF65-F5344CB8AC3E}">
        <p14:creationId xmlns:p14="http://schemas.microsoft.com/office/powerpoint/2010/main" val="306010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0C14B0-EC84-457F-9C30-6D3B9544342F}" type="datetimeFigureOut">
              <a:rPr lang="en-US" smtClean="0"/>
              <a:pPr/>
              <a:t>3/2/2017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2452ED02-0338-4E69-B74F-38BE0F2DFBDD}" type="slidenum">
              <a:rPr lang="en-US" smtClean="0"/>
              <a:pPr/>
              <a:t>‹#›</a:t>
            </a:fld>
            <a:endParaRPr lang="en-US"/>
          </a:p>
        </p:txBody>
      </p:sp>
    </p:spTree>
    <p:extLst>
      <p:ext uri="{BB962C8B-B14F-4D97-AF65-F5344CB8AC3E}">
        <p14:creationId xmlns:p14="http://schemas.microsoft.com/office/powerpoint/2010/main" val="386393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Always can go with guidance from vendor of purchase</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8552" indent="-291751" eaLnBrk="0" hangingPunct="0">
              <a:defRPr>
                <a:solidFill>
                  <a:schemeClr val="tx1"/>
                </a:solidFill>
                <a:latin typeface="Arial" pitchFamily="34" charset="0"/>
                <a:cs typeface="Arial" pitchFamily="34" charset="0"/>
              </a:defRPr>
            </a:lvl2pPr>
            <a:lvl3pPr marL="1167003" indent="-233401" eaLnBrk="0" hangingPunct="0">
              <a:defRPr>
                <a:solidFill>
                  <a:schemeClr val="tx1"/>
                </a:solidFill>
                <a:latin typeface="Arial" pitchFamily="34" charset="0"/>
                <a:cs typeface="Arial" pitchFamily="34" charset="0"/>
              </a:defRPr>
            </a:lvl3pPr>
            <a:lvl4pPr marL="1633804" indent="-233401" eaLnBrk="0" hangingPunct="0">
              <a:defRPr>
                <a:solidFill>
                  <a:schemeClr val="tx1"/>
                </a:solidFill>
                <a:latin typeface="Arial" pitchFamily="34" charset="0"/>
                <a:cs typeface="Arial" pitchFamily="34" charset="0"/>
              </a:defRPr>
            </a:lvl4pPr>
            <a:lvl5pPr marL="2100605" indent="-233401" eaLnBrk="0" hangingPunct="0">
              <a:defRPr>
                <a:solidFill>
                  <a:schemeClr val="tx1"/>
                </a:solidFill>
                <a:latin typeface="Arial" pitchFamily="34" charset="0"/>
                <a:cs typeface="Arial" pitchFamily="34" charset="0"/>
              </a:defRPr>
            </a:lvl5pPr>
            <a:lvl6pPr marL="2567407" indent="-233401" eaLnBrk="0" fontAlgn="base" hangingPunct="0">
              <a:spcBef>
                <a:spcPct val="0"/>
              </a:spcBef>
              <a:spcAft>
                <a:spcPct val="0"/>
              </a:spcAft>
              <a:defRPr>
                <a:solidFill>
                  <a:schemeClr val="tx1"/>
                </a:solidFill>
                <a:latin typeface="Arial" pitchFamily="34" charset="0"/>
                <a:cs typeface="Arial" pitchFamily="34" charset="0"/>
              </a:defRPr>
            </a:lvl6pPr>
            <a:lvl7pPr marL="3034208" indent="-233401" eaLnBrk="0" fontAlgn="base" hangingPunct="0">
              <a:spcBef>
                <a:spcPct val="0"/>
              </a:spcBef>
              <a:spcAft>
                <a:spcPct val="0"/>
              </a:spcAft>
              <a:defRPr>
                <a:solidFill>
                  <a:schemeClr val="tx1"/>
                </a:solidFill>
                <a:latin typeface="Arial" pitchFamily="34" charset="0"/>
                <a:cs typeface="Arial" pitchFamily="34" charset="0"/>
              </a:defRPr>
            </a:lvl7pPr>
            <a:lvl8pPr marL="3501009" indent="-233401" eaLnBrk="0" fontAlgn="base" hangingPunct="0">
              <a:spcBef>
                <a:spcPct val="0"/>
              </a:spcBef>
              <a:spcAft>
                <a:spcPct val="0"/>
              </a:spcAft>
              <a:defRPr>
                <a:solidFill>
                  <a:schemeClr val="tx1"/>
                </a:solidFill>
                <a:latin typeface="Arial" pitchFamily="34" charset="0"/>
                <a:cs typeface="Arial" pitchFamily="34" charset="0"/>
              </a:defRPr>
            </a:lvl8pPr>
            <a:lvl9pPr marL="3967810" indent="-23340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A55BC5F-7436-47BB-8BDF-BCD77BCD5FC1}" type="slidenum">
              <a:rPr lang="en-US" altLang="en-US"/>
              <a:pPr eaLnBrk="1" hangingPunct="1"/>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Q_ppts_place_v1_0000_DQE 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39750" y="0"/>
            <a:ext cx="7772400" cy="785812"/>
          </a:xfrm>
          <a:prstGeom prst="rect">
            <a:avLst/>
          </a:prstGeom>
        </p:spPr>
        <p:txBody>
          <a:bodyPr anchor="b">
            <a:normAutofit/>
          </a:bodyPr>
          <a:lstStyle>
            <a:lvl1pPr algn="l">
              <a:defRPr sz="3800" b="1">
                <a:solidFill>
                  <a:schemeClr val="bg1"/>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539750" y="855776"/>
            <a:ext cx="7772400" cy="764808"/>
          </a:xfrm>
        </p:spPr>
        <p:txBody>
          <a:bodyPr anchor="t">
            <a:normAutofit/>
          </a:bodyPr>
          <a:lstStyle>
            <a:lvl1pPr marL="0" indent="0" algn="l">
              <a:buNone/>
              <a:defRPr sz="2200" b="0" cap="none">
                <a:solidFill>
                  <a:schemeClr val="bg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5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0249"/>
            <a:ext cx="8229600" cy="614149"/>
          </a:xfrm>
          <a:prstGeom prst="rect">
            <a:avLst/>
          </a:prstGeom>
        </p:spPr>
        <p:txBody>
          <a:bodyPr/>
          <a:lstStyle>
            <a:lvl1pPr>
              <a:defRPr sz="3200">
                <a:solidFill>
                  <a:schemeClr val="accent3">
                    <a:lumMod val="75000"/>
                  </a:schemeClr>
                </a:solidFill>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632CE13A-1ECB-4D14-BCE1-529DDD8F0C2F}"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3224B1-447E-4FEB-9074-C3AFFFED8721}" type="slidenum">
              <a:rPr lang="en-US" smtClean="0"/>
              <a:pPr/>
              <a:t>‹#›</a:t>
            </a:fld>
            <a:endParaRPr lang="en-US"/>
          </a:p>
        </p:txBody>
      </p:sp>
      <p:sp>
        <p:nvSpPr>
          <p:cNvPr id="6" name="Rectangle 5"/>
          <p:cNvSpPr/>
          <p:nvPr userDrawn="1"/>
        </p:nvSpPr>
        <p:spPr>
          <a:xfrm>
            <a:off x="5638800" y="5619750"/>
            <a:ext cx="3162300"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14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515"/>
          </a:xfrm>
          <a:prstGeom prst="rect">
            <a:avLst/>
          </a:prstGeom>
        </p:spPr>
        <p:txBody>
          <a:bodyPr/>
          <a:lstStyle>
            <a:lvl1pPr>
              <a:defRPr sz="3200">
                <a:solidFill>
                  <a:schemeClr val="accent3">
                    <a:lumMod val="75000"/>
                  </a:schemeClr>
                </a:solidFill>
              </a:defRPr>
            </a:lvl1pPr>
          </a:lstStyle>
          <a:p>
            <a:r>
              <a:rPr lang="en-US"/>
              <a:t>Click to edit Master title style</a:t>
            </a:r>
          </a:p>
        </p:txBody>
      </p:sp>
      <p:sp>
        <p:nvSpPr>
          <p:cNvPr id="3" name="Content Placeholder 2"/>
          <p:cNvSpPr>
            <a:spLocks noGrp="1"/>
          </p:cNvSpPr>
          <p:nvPr>
            <p:ph idx="1"/>
          </p:nvPr>
        </p:nvSpPr>
        <p:spPr>
          <a:xfrm>
            <a:off x="457200" y="1140032"/>
            <a:ext cx="8229600" cy="4986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8B16F5-4AAC-4EBE-B04B-6822C467F0D2}"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294BE-F27C-44CA-A940-340D3CC58A0C}" type="slidenum">
              <a:rPr lang="en-US" smtClean="0"/>
              <a:pPr/>
              <a:t>‹#›</a:t>
            </a:fld>
            <a:endParaRPr lang="en-US"/>
          </a:p>
        </p:txBody>
      </p:sp>
    </p:spTree>
    <p:extLst>
      <p:ext uri="{BB962C8B-B14F-4D97-AF65-F5344CB8AC3E}">
        <p14:creationId xmlns:p14="http://schemas.microsoft.com/office/powerpoint/2010/main" val="231506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8267156"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1012902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2" name="Rectangle 1"/>
          <p:cNvSpPr/>
          <p:nvPr userDrawn="1"/>
        </p:nvSpPr>
        <p:spPr>
          <a:xfrm>
            <a:off x="1" y="5486400"/>
            <a:ext cx="9144000" cy="8699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9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3705029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descr="DQ_ppts_place_v1_0001_DQE Section.jpg"/>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04636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8612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04636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8612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dirty="0"/>
            </a:lvl1pPr>
          </a:lstStyle>
          <a:p>
            <a:pPr>
              <a:defRPr/>
            </a:pPr>
            <a:endParaRPr lang="en-US"/>
          </a:p>
        </p:txBody>
      </p:sp>
      <p:sp>
        <p:nvSpPr>
          <p:cNvPr id="8" name="Rectangle 4"/>
          <p:cNvSpPr>
            <a:spLocks noGrp="1" noChangeArrowheads="1"/>
          </p:cNvSpPr>
          <p:nvPr>
            <p:ph type="dt" sz="half" idx="11"/>
          </p:nvPr>
        </p:nvSpPr>
        <p:spPr>
          <a:xfrm>
            <a:off x="685800" y="6248400"/>
            <a:ext cx="1905000" cy="457200"/>
          </a:xfrm>
          <a:prstGeom prst="rect">
            <a:avLst/>
          </a:prstGeom>
        </p:spPr>
        <p:txBody>
          <a:bodyPr/>
          <a:lstStyle>
            <a:lvl1pPr>
              <a:defRPr dirty="0"/>
            </a:lvl1pPr>
          </a:lstStyle>
          <a:p>
            <a:pPr>
              <a:defRPr/>
            </a:pPr>
            <a:endParaRPr lang="en-US"/>
          </a:p>
        </p:txBody>
      </p:sp>
      <p:sp>
        <p:nvSpPr>
          <p:cNvPr id="9" name="Rectangle 5"/>
          <p:cNvSpPr>
            <a:spLocks noGrp="1" noChangeArrowheads="1"/>
          </p:cNvSpPr>
          <p:nvPr>
            <p:ph type="ftr" sz="quarter" idx="12"/>
          </p:nvPr>
        </p:nvSpPr>
        <p:spPr/>
        <p:txBody>
          <a:bodyPr/>
          <a:lstStyle>
            <a:lvl1pPr>
              <a:defRPr dirty="0"/>
            </a:lvl1pPr>
          </a:lstStyle>
          <a:p>
            <a:pPr>
              <a:defRPr/>
            </a:pPr>
            <a:endParaRPr lang="en-US"/>
          </a:p>
        </p:txBody>
      </p:sp>
      <p:sp>
        <p:nvSpPr>
          <p:cNvPr id="10" name="Rectangle 6"/>
          <p:cNvSpPr>
            <a:spLocks noGrp="1" noChangeArrowheads="1"/>
          </p:cNvSpPr>
          <p:nvPr>
            <p:ph type="sldNum" sz="quarter" idx="13"/>
          </p:nvPr>
        </p:nvSpPr>
        <p:spPr/>
        <p:txBody>
          <a:bodyPr/>
          <a:lstStyle>
            <a:lvl1pPr>
              <a:defRPr/>
            </a:lvl1pPr>
          </a:lstStyle>
          <a:p>
            <a:pPr>
              <a:defRPr/>
            </a:pPr>
            <a:fld id="{EC0D509E-4CA5-43E8-9BA0-2263888F3495}" type="slidenum">
              <a:rPr lang="en-US"/>
              <a:pPr>
                <a:defRPr/>
              </a:pPr>
              <a:t>‹#›</a:t>
            </a:fld>
            <a:endParaRPr lang="en-US" dirty="0"/>
          </a:p>
        </p:txBody>
      </p:sp>
      <p:sp>
        <p:nvSpPr>
          <p:cNvPr id="12"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62546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11" name="Content Placeholder 10"/>
          <p:cNvSpPr>
            <a:spLocks noGrp="1"/>
          </p:cNvSpPr>
          <p:nvPr>
            <p:ph sz="quarter" idx="13"/>
          </p:nvPr>
        </p:nvSpPr>
        <p:spPr>
          <a:xfrm>
            <a:off x="419645" y="1078173"/>
            <a:ext cx="8069262" cy="4612943"/>
          </a:xfrm>
        </p:spPr>
        <p:txBody>
          <a:bodyPr/>
          <a:lstStyle>
            <a:lvl1pPr>
              <a:buClr>
                <a:schemeClr val="tx1">
                  <a:lumMod val="50000"/>
                  <a:lumOff val="50000"/>
                </a:schemeClr>
              </a:buClr>
              <a:defRPr>
                <a:solidFill>
                  <a:srgbClr val="0079C1"/>
                </a:solidFill>
                <a:latin typeface="Calibri"/>
                <a:cs typeface="Calibri"/>
              </a:defRPr>
            </a:lvl1pPr>
            <a:lvl2pPr>
              <a:defRPr sz="2400">
                <a:latin typeface="Calibri"/>
                <a:cs typeface="Calibri"/>
              </a:defRPr>
            </a:lvl2pPr>
            <a:lvl3pPr>
              <a:defRPr sz="2400">
                <a:latin typeface="Calibri"/>
                <a:cs typeface="Calibri"/>
              </a:defRPr>
            </a:lvl3pPr>
            <a:lvl4pPr>
              <a:defRPr sz="2400">
                <a:latin typeface="Calibri"/>
                <a:cs typeface="Calibri"/>
              </a:defRPr>
            </a:lvl4pPr>
            <a:lvl5pPr>
              <a:defRPr sz="24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itle 7"/>
          <p:cNvSpPr>
            <a:spLocks noGrp="1"/>
          </p:cNvSpPr>
          <p:nvPr>
            <p:ph type="title"/>
          </p:nvPr>
        </p:nvSpPr>
        <p:spPr>
          <a:xfrm>
            <a:off x="419645" y="324500"/>
            <a:ext cx="8069262" cy="630843"/>
          </a:xfrm>
          <a:prstGeom prst="rect">
            <a:avLst/>
          </a:prstGeom>
        </p:spPr>
        <p:txBody>
          <a:bodyPr/>
          <a:lstStyle>
            <a:lvl1pPr>
              <a:defRPr sz="3200">
                <a:solidFill>
                  <a:schemeClr val="accent3">
                    <a:lumMod val="75000"/>
                  </a:schemeClr>
                </a:solidFill>
                <a:latin typeface="Calibri"/>
                <a:cs typeface="Calibri"/>
              </a:defRPr>
            </a:lvl1pPr>
          </a:lstStyle>
          <a:p>
            <a:r>
              <a:rPr lang="en-US" dirty="0"/>
              <a:t>Click to edit Master title style</a:t>
            </a:r>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extLst>
      <p:ext uri="{BB962C8B-B14F-4D97-AF65-F5344CB8AC3E}">
        <p14:creationId xmlns:p14="http://schemas.microsoft.com/office/powerpoint/2010/main" val="3545858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
        <p:nvSpPr>
          <p:cNvPr id="8" name="Title 7"/>
          <p:cNvSpPr>
            <a:spLocks noGrp="1"/>
          </p:cNvSpPr>
          <p:nvPr>
            <p:ph type="title"/>
          </p:nvPr>
        </p:nvSpPr>
        <p:spPr>
          <a:xfrm>
            <a:off x="419100" y="324501"/>
            <a:ext cx="8267700" cy="617196"/>
          </a:xfrm>
          <a:prstGeom prst="rect">
            <a:avLst/>
          </a:prstGeom>
        </p:spPr>
        <p:txBody>
          <a:bodyPr/>
          <a:lstStyle>
            <a:lvl1pPr>
              <a:defRPr sz="3200">
                <a:solidFill>
                  <a:srgbClr val="648A2C"/>
                </a:solidFill>
                <a:latin typeface="Calibri"/>
                <a:cs typeface="Calibri"/>
              </a:defRPr>
            </a:lvl1pPr>
          </a:lstStyle>
          <a:p>
            <a:r>
              <a:rPr lang="en-US" dirty="0"/>
              <a:t>Click to edit Master title style</a:t>
            </a:r>
          </a:p>
        </p:txBody>
      </p:sp>
      <p:sp>
        <p:nvSpPr>
          <p:cNvPr id="9" name="Content Placeholder 10"/>
          <p:cNvSpPr>
            <a:spLocks noGrp="1"/>
          </p:cNvSpPr>
          <p:nvPr>
            <p:ph sz="quarter" idx="13"/>
          </p:nvPr>
        </p:nvSpPr>
        <p:spPr>
          <a:xfrm>
            <a:off x="419644" y="1064526"/>
            <a:ext cx="404317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
        <p:nvSpPr>
          <p:cNvPr id="7" name="Content Placeholder 10"/>
          <p:cNvSpPr>
            <a:spLocks noGrp="1"/>
          </p:cNvSpPr>
          <p:nvPr>
            <p:ph sz="quarter" idx="14"/>
          </p:nvPr>
        </p:nvSpPr>
        <p:spPr>
          <a:xfrm>
            <a:off x="4586756" y="1064526"/>
            <a:ext cx="4100044" cy="4476466"/>
          </a:xfrm>
        </p:spPr>
        <p:txBody>
          <a:bodyPr/>
          <a:lstStyle>
            <a:lvl1pPr>
              <a:defRPr>
                <a:solidFill>
                  <a:srgbClr val="0079C1"/>
                </a:solidFill>
                <a:latin typeface="Calibri"/>
                <a:cs typeface="Calibri"/>
              </a:defRPr>
            </a:lvl1pPr>
            <a:lvl2pPr>
              <a:defRPr sz="2400"/>
            </a:lvl2pPr>
            <a:lvl3pPr>
              <a:defRPr sz="2400"/>
            </a:lvl3pPr>
            <a:lvl4pPr>
              <a:defRPr sz="2400"/>
            </a:lvl4pPr>
            <a:lvl5pPr>
              <a:defRPr sz="2400"/>
            </a:lvl5pPr>
          </a:lstStyle>
          <a:p>
            <a:pPr lvl="0"/>
            <a:r>
              <a:rPr lang="en-US" dirty="0"/>
              <a:t>Click to edit Master text styles</a:t>
            </a:r>
          </a:p>
        </p:txBody>
      </p:sp>
    </p:spTree>
    <p:extLst>
      <p:ext uri="{BB962C8B-B14F-4D97-AF65-F5344CB8AC3E}">
        <p14:creationId xmlns:p14="http://schemas.microsoft.com/office/powerpoint/2010/main" val="41849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DQ_ppts_place_v1_0005_DQF Body.jpg"/>
          <p:cNvPicPr>
            <a:picLocks noChangeAspect="1"/>
          </p:cNvPicPr>
          <p:nvPr/>
        </p:nvPicPr>
        <p:blipFill>
          <a:blip r:embed="rId14"/>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ED971F"/>
                </a:solidFill>
              </a:defRPr>
            </a:lvl1pPr>
          </a:lstStyle>
          <a:p>
            <a:fld id="{4D4DB3D9-7B40-ED44-8440-D74AC48FA1E8}" type="datetimeFigureOut">
              <a:rPr lang="en-US" smtClean="0"/>
              <a:pPr/>
              <a:t>3/2/2017</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ED971F"/>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ED971F"/>
                </a:solidFill>
              </a:defRPr>
            </a:lvl1pPr>
          </a:lstStyle>
          <a:p>
            <a:fld id="{79FFDD25-A501-0348-B8B1-0F1E73D2F16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62" r:id="rId4"/>
    <p:sldLayoutId id="2147483656" r:id="rId5"/>
    <p:sldLayoutId id="2147483660" r:id="rId6"/>
    <p:sldLayoutId id="2147483650" r:id="rId7"/>
    <p:sldLayoutId id="2147483680" r:id="rId8"/>
    <p:sldLayoutId id="2147483668" r:id="rId9"/>
    <p:sldLayoutId id="2147483669" r:id="rId10"/>
    <p:sldLayoutId id="2147483666" r:id="rId11"/>
    <p:sldLayoutId id="2147483676" r:id="rId12"/>
  </p:sldLayoutIdLst>
  <p:txStyles>
    <p:titleStyle>
      <a:lvl1pPr algn="l" defTabSz="457200" rtl="0" eaLnBrk="1" latinLnBrk="0" hangingPunct="1">
        <a:spcBef>
          <a:spcPct val="0"/>
        </a:spcBef>
        <a:buNone/>
        <a:defRPr sz="3800" b="1" kern="1200">
          <a:solidFill>
            <a:srgbClr val="A6C02A"/>
          </a:solidFill>
          <a:latin typeface="Arial"/>
          <a:ea typeface="+mj-ea"/>
          <a:cs typeface="Arial"/>
        </a:defRPr>
      </a:lvl1pPr>
    </p:titleStyle>
    <p:bodyStyle>
      <a:lvl1pPr marL="342900" indent="-342900" algn="l" defTabSz="457200" rtl="0" eaLnBrk="1" latinLnBrk="0" hangingPunct="1">
        <a:spcBef>
          <a:spcPct val="20000"/>
        </a:spcBef>
        <a:buClr>
          <a:srgbClr val="0079C1"/>
        </a:buClr>
        <a:buFont typeface="Arial"/>
        <a:buChar char="•"/>
        <a:defRPr sz="2400" b="1" kern="1200">
          <a:solidFill>
            <a:srgbClr val="2D8BD0"/>
          </a:solidFill>
          <a:latin typeface="Calibri"/>
          <a:ea typeface="+mn-ea"/>
          <a:cs typeface="Calibri"/>
        </a:defRPr>
      </a:lvl1pPr>
      <a:lvl2pPr marL="742950" indent="-28575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3pPr>
      <a:lvl4pPr marL="16002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4pPr>
      <a:lvl5pPr marL="2057400" indent="-228600" algn="l" defTabSz="457200" rtl="0" eaLnBrk="1" latinLnBrk="0" hangingPunct="1">
        <a:spcBef>
          <a:spcPct val="20000"/>
        </a:spcBef>
        <a:buFont typeface="Arial"/>
        <a:buChar char="»"/>
        <a:defRPr sz="2400" kern="1200">
          <a:solidFill>
            <a:schemeClr val="tx1">
              <a:lumMod val="65000"/>
              <a:lumOff val="35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integratedservicesolutions.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omega.com/cservice/isection/index.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750" y="667265"/>
            <a:ext cx="7772400" cy="785812"/>
          </a:xfrm>
        </p:spPr>
        <p:txBody>
          <a:bodyPr>
            <a:normAutofit fontScale="90000"/>
          </a:bodyPr>
          <a:lstStyle/>
          <a:p>
            <a:pPr eaLnBrk="1" hangingPunct="1"/>
            <a:r>
              <a:rPr lang="en-US" altLang="en-US" dirty="0"/>
              <a:t>Dental Anesthesiology: </a:t>
            </a:r>
            <a:r>
              <a:rPr lang="en-US" altLang="en-US" sz="4000" dirty="0"/>
              <a:t>Standard of Care and Liability</a:t>
            </a:r>
          </a:p>
        </p:txBody>
      </p:sp>
      <p:sp>
        <p:nvSpPr>
          <p:cNvPr id="3075" name="Rectangle 3"/>
          <p:cNvSpPr>
            <a:spLocks noGrp="1" noChangeArrowheads="1"/>
          </p:cNvSpPr>
          <p:nvPr>
            <p:ph type="subTitle" idx="1"/>
          </p:nvPr>
        </p:nvSpPr>
        <p:spPr>
          <a:xfrm>
            <a:off x="2982268" y="934994"/>
            <a:ext cx="5329882" cy="1163595"/>
          </a:xfrm>
        </p:spPr>
        <p:txBody>
          <a:bodyPr>
            <a:normAutofit/>
          </a:bodyPr>
          <a:lstStyle/>
          <a:p>
            <a:pPr algn="r" eaLnBrk="1" hangingPunct="1"/>
            <a:r>
              <a:rPr lang="en-US" altLang="en-US" sz="1800" dirty="0"/>
              <a:t>Dr. Sean G. Boynes</a:t>
            </a:r>
          </a:p>
          <a:p>
            <a:pPr algn="r" eaLnBrk="1" hangingPunct="1"/>
            <a:r>
              <a:rPr lang="en-US" altLang="en-US" sz="1800" dirty="0"/>
              <a:t>Director of Interprofessional Practice</a:t>
            </a:r>
          </a:p>
          <a:p>
            <a:pPr algn="r" eaLnBrk="1" hangingPunct="1"/>
            <a:r>
              <a:rPr lang="en-US" altLang="en-US" sz="1800" dirty="0"/>
              <a:t>DentaQuest Institute</a:t>
            </a:r>
          </a:p>
        </p:txBody>
      </p:sp>
    </p:spTree>
    <p:extLst>
      <p:ext uri="{BB962C8B-B14F-4D97-AF65-F5344CB8AC3E}">
        <p14:creationId xmlns:p14="http://schemas.microsoft.com/office/powerpoint/2010/main" val="225305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304800"/>
            <a:ext cx="7772400" cy="1143000"/>
          </a:xfrm>
        </p:spPr>
        <p:txBody>
          <a:bodyPr/>
          <a:lstStyle/>
          <a:p>
            <a:pPr eaLnBrk="1" hangingPunct="1"/>
            <a:r>
              <a:rPr lang="en-US" altLang="en-US" sz="3800">
                <a:solidFill>
                  <a:schemeClr val="tx1"/>
                </a:solidFill>
              </a:rPr>
              <a:t>Duties of Dentists who are Nitrous Permit Holders</a:t>
            </a:r>
          </a:p>
        </p:txBody>
      </p:sp>
      <p:sp>
        <p:nvSpPr>
          <p:cNvPr id="12291" name="Rectangle 3"/>
          <p:cNvSpPr>
            <a:spLocks noGrp="1" noChangeArrowheads="1"/>
          </p:cNvSpPr>
          <p:nvPr>
            <p:ph type="body" idx="1"/>
          </p:nvPr>
        </p:nvSpPr>
        <p:spPr>
          <a:xfrm>
            <a:off x="914400" y="1981200"/>
            <a:ext cx="7772400" cy="3733800"/>
          </a:xfrm>
        </p:spPr>
        <p:txBody>
          <a:bodyPr/>
          <a:lstStyle/>
          <a:p>
            <a:pPr eaLnBrk="1" hangingPunct="1"/>
            <a:r>
              <a:rPr lang="en-US" altLang="en-US"/>
              <a:t>Prior to the administration of nitrous oxide/oxygen analgesia, the provider takes or updates a patient medical history and gives the patient a physical evaluation sufficient to determine the patient’s suitability to receive nitrous oxide/oxygen analgesia. </a:t>
            </a:r>
          </a:p>
          <a:p>
            <a:pPr lvl="1" eaLnBrk="1" hangingPunct="1"/>
            <a:r>
              <a:rPr lang="en-US" altLang="en-US"/>
              <a:t>Vitals (including weight)</a:t>
            </a:r>
          </a:p>
          <a:p>
            <a:pPr lvl="1" eaLnBrk="1" hangingPunct="1"/>
            <a:r>
              <a:rPr lang="en-US" altLang="en-US"/>
              <a:t>ASA Status</a:t>
            </a:r>
          </a:p>
        </p:txBody>
      </p:sp>
    </p:spTree>
    <p:extLst>
      <p:ext uri="{BB962C8B-B14F-4D97-AF65-F5344CB8AC3E}">
        <p14:creationId xmlns:p14="http://schemas.microsoft.com/office/powerpoint/2010/main" val="844810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34778" y="185351"/>
            <a:ext cx="8804189" cy="865188"/>
          </a:xfrm>
        </p:spPr>
        <p:txBody>
          <a:bodyPr/>
          <a:lstStyle/>
          <a:p>
            <a:pPr eaLnBrk="1" hangingPunct="1"/>
            <a:r>
              <a:rPr lang="en-US" altLang="en-US" sz="2800" dirty="0">
                <a:solidFill>
                  <a:schemeClr val="tx1"/>
                </a:solidFill>
              </a:rPr>
              <a:t>Duties of Dentists who are Nitrous Permit Holders</a:t>
            </a:r>
          </a:p>
        </p:txBody>
      </p:sp>
      <p:sp>
        <p:nvSpPr>
          <p:cNvPr id="13315" name="Rectangle 3"/>
          <p:cNvSpPr>
            <a:spLocks noGrp="1" noChangeArrowheads="1"/>
          </p:cNvSpPr>
          <p:nvPr>
            <p:ph type="body" idx="1"/>
          </p:nvPr>
        </p:nvSpPr>
        <p:spPr>
          <a:xfrm>
            <a:off x="234778" y="864972"/>
            <a:ext cx="8680622" cy="5993027"/>
          </a:xfrm>
        </p:spPr>
        <p:txBody>
          <a:bodyPr/>
          <a:lstStyle/>
          <a:p>
            <a:pPr eaLnBrk="1" hangingPunct="1">
              <a:lnSpc>
                <a:spcPct val="80000"/>
              </a:lnSpc>
            </a:pPr>
            <a:r>
              <a:rPr lang="en-US" altLang="en-US" sz="1600" dirty="0"/>
              <a:t>The dental office in which the permit-holder administers nitrous oxide/oxygen analgesia on an outpatient basis contains the following: </a:t>
            </a:r>
          </a:p>
          <a:p>
            <a:pPr lvl="1" eaLnBrk="1" hangingPunct="1">
              <a:lnSpc>
                <a:spcPct val="80000"/>
              </a:lnSpc>
            </a:pPr>
            <a:r>
              <a:rPr lang="en-US" altLang="en-US" sz="1500" dirty="0"/>
              <a:t>An operating room. </a:t>
            </a:r>
          </a:p>
          <a:p>
            <a:pPr lvl="1" eaLnBrk="1" hangingPunct="1">
              <a:lnSpc>
                <a:spcPct val="80000"/>
              </a:lnSpc>
            </a:pPr>
            <a:r>
              <a:rPr lang="en-US" altLang="en-US" sz="1500" dirty="0"/>
              <a:t>An operating table or chair. </a:t>
            </a:r>
          </a:p>
          <a:p>
            <a:pPr lvl="1" eaLnBrk="1" hangingPunct="1">
              <a:lnSpc>
                <a:spcPct val="80000"/>
              </a:lnSpc>
            </a:pPr>
            <a:r>
              <a:rPr lang="en-US" altLang="en-US" sz="1500" dirty="0"/>
              <a:t>A lighting system. </a:t>
            </a:r>
          </a:p>
          <a:p>
            <a:pPr lvl="1" eaLnBrk="1" hangingPunct="1">
              <a:lnSpc>
                <a:spcPct val="80000"/>
              </a:lnSpc>
            </a:pPr>
            <a:r>
              <a:rPr lang="en-US" altLang="en-US" sz="1500" dirty="0"/>
              <a:t>Dental office suction equipment. </a:t>
            </a:r>
          </a:p>
          <a:p>
            <a:pPr lvl="1" eaLnBrk="1" hangingPunct="1">
              <a:lnSpc>
                <a:spcPct val="80000"/>
              </a:lnSpc>
            </a:pPr>
            <a:r>
              <a:rPr lang="en-US" altLang="en-US" sz="1500" dirty="0"/>
              <a:t>Oxygen and supplemental gas delivery systems, including primary and back-up sources and a fail-safe control mechanism. </a:t>
            </a:r>
          </a:p>
          <a:p>
            <a:pPr lvl="1" eaLnBrk="1" hangingPunct="1">
              <a:lnSpc>
                <a:spcPct val="80000"/>
              </a:lnSpc>
            </a:pPr>
            <a:r>
              <a:rPr lang="en-US" altLang="en-US" sz="1500" dirty="0"/>
              <a:t>A sterilization area. </a:t>
            </a:r>
          </a:p>
          <a:p>
            <a:pPr lvl="1" eaLnBrk="1" hangingPunct="1">
              <a:lnSpc>
                <a:spcPct val="80000"/>
              </a:lnSpc>
            </a:pPr>
            <a:r>
              <a:rPr lang="en-US" altLang="en-US" sz="1500" dirty="0"/>
              <a:t>A gas storage area and scavenger system. </a:t>
            </a:r>
          </a:p>
          <a:p>
            <a:pPr lvl="1" eaLnBrk="1" hangingPunct="1">
              <a:lnSpc>
                <a:spcPct val="80000"/>
              </a:lnSpc>
            </a:pPr>
            <a:r>
              <a:rPr lang="en-US" altLang="en-US" sz="1500" dirty="0"/>
              <a:t>Communications equipment.</a:t>
            </a:r>
          </a:p>
          <a:p>
            <a:pPr lvl="1" eaLnBrk="1" hangingPunct="1">
              <a:lnSpc>
                <a:spcPct val="80000"/>
              </a:lnSpc>
            </a:pPr>
            <a:r>
              <a:rPr lang="en-US" altLang="en-US" sz="1500" dirty="0"/>
              <a:t>Monitoring equipment, procedures and documentation to conform to the age, size and condition of the patient and the AAOMS Manual and AAOMS Guidelines for adult and pediatric patients (OMS), the ADA Guidelines for adult patients (general dentists) and the AAPD Guidelines for pediatric patients (general dentists). </a:t>
            </a:r>
          </a:p>
          <a:p>
            <a:pPr lvl="1" eaLnBrk="1" hangingPunct="1">
              <a:lnSpc>
                <a:spcPct val="80000"/>
              </a:lnSpc>
            </a:pPr>
            <a:r>
              <a:rPr lang="en-US" altLang="en-US" sz="1500" dirty="0"/>
              <a:t>Results of patient medical history, patient physical evaluation and identification of the nitrous oxide/oxygen analgesia procedure to be utilized, prior to the administration of nitrous oxide/oxygen analgesia. </a:t>
            </a:r>
          </a:p>
          <a:p>
            <a:pPr lvl="1" eaLnBrk="1" hangingPunct="1">
              <a:lnSpc>
                <a:spcPct val="80000"/>
              </a:lnSpc>
            </a:pPr>
            <a:r>
              <a:rPr lang="en-US" altLang="en-US" sz="1500" dirty="0"/>
              <a:t>Signed, written, informed patient consent, prior to the administration of nitrous oxide/oxygen analgesia, which includes a description of the procedure, its risks and possible alternative treatments. Consent for a minor patient shall be obtained from the minor’s parent or guardian. </a:t>
            </a:r>
          </a:p>
          <a:p>
            <a:pPr lvl="1" eaLnBrk="1" hangingPunct="1">
              <a:lnSpc>
                <a:spcPct val="80000"/>
              </a:lnSpc>
            </a:pPr>
            <a:r>
              <a:rPr lang="en-US" altLang="en-US" sz="1500" dirty="0"/>
              <a:t>Stethoscope. </a:t>
            </a:r>
          </a:p>
        </p:txBody>
      </p:sp>
    </p:spTree>
    <p:extLst>
      <p:ext uri="{BB962C8B-B14F-4D97-AF65-F5344CB8AC3E}">
        <p14:creationId xmlns:p14="http://schemas.microsoft.com/office/powerpoint/2010/main" val="117105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2995" y="277813"/>
            <a:ext cx="8742405" cy="941387"/>
          </a:xfrm>
        </p:spPr>
        <p:txBody>
          <a:bodyPr/>
          <a:lstStyle/>
          <a:p>
            <a:pPr eaLnBrk="1" hangingPunct="1"/>
            <a:r>
              <a:rPr lang="en-US" altLang="en-US" sz="2800" dirty="0">
                <a:solidFill>
                  <a:schemeClr val="tx1"/>
                </a:solidFill>
              </a:rPr>
              <a:t>Duties of Dentists who are Nitrous Permit Holders</a:t>
            </a:r>
          </a:p>
        </p:txBody>
      </p:sp>
      <p:sp>
        <p:nvSpPr>
          <p:cNvPr id="14339" name="Rectangle 3"/>
          <p:cNvSpPr>
            <a:spLocks noGrp="1" noChangeArrowheads="1"/>
          </p:cNvSpPr>
          <p:nvPr>
            <p:ph type="body" idx="1"/>
          </p:nvPr>
        </p:nvSpPr>
        <p:spPr>
          <a:xfrm>
            <a:off x="442784" y="794950"/>
            <a:ext cx="8472616" cy="5408141"/>
          </a:xfrm>
        </p:spPr>
        <p:txBody>
          <a:bodyPr>
            <a:normAutofit/>
          </a:bodyPr>
          <a:lstStyle/>
          <a:p>
            <a:pPr eaLnBrk="1" hangingPunct="1">
              <a:lnSpc>
                <a:spcPct val="80000"/>
              </a:lnSpc>
            </a:pPr>
            <a:r>
              <a:rPr lang="en-US" altLang="en-US" sz="2400" dirty="0"/>
              <a:t>Nitrous oxide/oxygen analgesia is administered to adult and pediatric patients in accordance with the AAOMS Guidelines and AAOMS Manual (OMS) or to adult patients in accordance with the ADA Guidelines (general dentists) or to pediatric patients in accordance with the AAPD Guidelines (general dentists). Conflicts between the AAOMS Guidelines, the AAOMS Manual, the ADA Guidelines or the AAPD Guidelines and this subchapter shall be resolved in favor of this subchapter. </a:t>
            </a:r>
          </a:p>
          <a:p>
            <a:pPr eaLnBrk="1" hangingPunct="1">
              <a:lnSpc>
                <a:spcPct val="80000"/>
              </a:lnSpc>
            </a:pPr>
            <a:r>
              <a:rPr lang="en-US" altLang="en-US" sz="2400" dirty="0"/>
              <a:t>Monitoring equipment and equipment used to administer nitrous oxide/oxygen analgesia is installed, maintained and </a:t>
            </a:r>
            <a:r>
              <a:rPr lang="en-US" altLang="en-US" sz="2400" b="1" u="sng" dirty="0">
                <a:solidFill>
                  <a:schemeClr val="accent2"/>
                </a:solidFill>
              </a:rPr>
              <a:t>calibrated</a:t>
            </a:r>
            <a:r>
              <a:rPr lang="en-US" altLang="en-US" sz="2400" dirty="0"/>
              <a:t> according to the equipment manufacturer’s guidelines, contains a fail-safe system and is in proper working condition prior to the administration of nitrous oxide/oxygen analgesia. </a:t>
            </a:r>
          </a:p>
          <a:p>
            <a:pPr eaLnBrk="1" hangingPunct="1">
              <a:lnSpc>
                <a:spcPct val="80000"/>
              </a:lnSpc>
            </a:pPr>
            <a:r>
              <a:rPr lang="en-US" altLang="en-US" sz="2400" dirty="0"/>
              <a:t>Patient records are prepared, maintained and retained in accordance with the Dental Code. </a:t>
            </a:r>
          </a:p>
        </p:txBody>
      </p:sp>
    </p:spTree>
    <p:extLst>
      <p:ext uri="{BB962C8B-B14F-4D97-AF65-F5344CB8AC3E}">
        <p14:creationId xmlns:p14="http://schemas.microsoft.com/office/powerpoint/2010/main" val="14730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solidFill>
                  <a:schemeClr val="tx1"/>
                </a:solidFill>
              </a:rPr>
              <a:t>Nitrous Oxide Calibration</a:t>
            </a:r>
          </a:p>
        </p:txBody>
      </p:sp>
      <p:sp>
        <p:nvSpPr>
          <p:cNvPr id="15363" name="Rectangle 3"/>
          <p:cNvSpPr>
            <a:spLocks noGrp="1" noChangeArrowheads="1"/>
          </p:cNvSpPr>
          <p:nvPr>
            <p:ph type="body" idx="1"/>
          </p:nvPr>
        </p:nvSpPr>
        <p:spPr>
          <a:xfrm>
            <a:off x="914400" y="1828800"/>
            <a:ext cx="4419600" cy="4530725"/>
          </a:xfrm>
        </p:spPr>
        <p:txBody>
          <a:bodyPr/>
          <a:lstStyle/>
          <a:p>
            <a:pPr eaLnBrk="1" hangingPunct="1"/>
            <a:r>
              <a:rPr lang="en-US" altLang="en-US"/>
              <a:t>As time progresses during the life of a flowmeter, the performance will degrade slowly, over time, until the flowmeter in question is no longer reading correctly. </a:t>
            </a:r>
          </a:p>
        </p:txBody>
      </p:sp>
      <p:pic>
        <p:nvPicPr>
          <p:cNvPr id="15364" name="Picture 4" descr="quanti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29400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820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457200"/>
            <a:ext cx="7772400" cy="865188"/>
          </a:xfrm>
        </p:spPr>
        <p:txBody>
          <a:bodyPr/>
          <a:lstStyle/>
          <a:p>
            <a:pPr eaLnBrk="1" hangingPunct="1"/>
            <a:r>
              <a:rPr lang="en-US" altLang="en-US">
                <a:solidFill>
                  <a:schemeClr val="tx1"/>
                </a:solidFill>
              </a:rPr>
              <a:t>Nitrous Oxide Calibration</a:t>
            </a:r>
          </a:p>
        </p:txBody>
      </p:sp>
      <p:sp>
        <p:nvSpPr>
          <p:cNvPr id="16387" name="Rectangle 3"/>
          <p:cNvSpPr>
            <a:spLocks noGrp="1" noChangeArrowheads="1"/>
          </p:cNvSpPr>
          <p:nvPr>
            <p:ph type="body" idx="1"/>
          </p:nvPr>
        </p:nvSpPr>
        <p:spPr>
          <a:xfrm>
            <a:off x="576648" y="1068859"/>
            <a:ext cx="7924800" cy="5029200"/>
          </a:xfrm>
        </p:spPr>
        <p:txBody>
          <a:bodyPr/>
          <a:lstStyle/>
          <a:p>
            <a:pPr eaLnBrk="1" hangingPunct="1">
              <a:lnSpc>
                <a:spcPct val="90000"/>
              </a:lnSpc>
            </a:pPr>
            <a:r>
              <a:rPr lang="en-US" altLang="en-US" sz="2400" b="1" dirty="0"/>
              <a:t> </a:t>
            </a:r>
            <a:r>
              <a:rPr lang="en-US" altLang="en-US" sz="2400" dirty="0"/>
              <a:t>The reasons for a flowmeter falling out of calibration are many and varied:</a:t>
            </a:r>
          </a:p>
          <a:p>
            <a:pPr lvl="1" eaLnBrk="1" hangingPunct="1">
              <a:lnSpc>
                <a:spcPct val="90000"/>
              </a:lnSpc>
            </a:pPr>
            <a:r>
              <a:rPr lang="en-US" altLang="en-US" sz="2200" b="1" dirty="0">
                <a:solidFill>
                  <a:schemeClr val="accent3"/>
                </a:solidFill>
              </a:rPr>
              <a:t>Deposits in the flowmeter</a:t>
            </a:r>
            <a:r>
              <a:rPr lang="en-US" altLang="en-US" sz="2200" dirty="0">
                <a:solidFill>
                  <a:schemeClr val="accent3"/>
                </a:solidFill>
              </a:rPr>
              <a:t>: </a:t>
            </a:r>
            <a:r>
              <a:rPr lang="en-US" altLang="en-US" sz="2200" dirty="0"/>
              <a:t>minerals, oils, solvents and other foreign matter can have a dramatic impact on your meters performance. </a:t>
            </a:r>
          </a:p>
          <a:p>
            <a:pPr lvl="1" eaLnBrk="1" hangingPunct="1">
              <a:lnSpc>
                <a:spcPct val="90000"/>
              </a:lnSpc>
            </a:pPr>
            <a:r>
              <a:rPr lang="en-US" altLang="en-US" sz="2200" b="1" dirty="0">
                <a:solidFill>
                  <a:schemeClr val="accent3"/>
                </a:solidFill>
              </a:rPr>
              <a:t>Aging</a:t>
            </a:r>
            <a:r>
              <a:rPr lang="en-US" altLang="en-US" sz="2200" dirty="0">
                <a:solidFill>
                  <a:schemeClr val="accent3"/>
                </a:solidFill>
              </a:rPr>
              <a:t>: </a:t>
            </a:r>
            <a:r>
              <a:rPr lang="en-US" altLang="en-US" sz="2200" dirty="0"/>
              <a:t>Internal parts of any mechanical object will eventually fail or break, many times the bearings are the cause. </a:t>
            </a:r>
          </a:p>
          <a:p>
            <a:pPr lvl="1" eaLnBrk="1" hangingPunct="1">
              <a:lnSpc>
                <a:spcPct val="90000"/>
              </a:lnSpc>
            </a:pPr>
            <a:r>
              <a:rPr lang="en-US" altLang="en-US" sz="2200" b="1" dirty="0">
                <a:solidFill>
                  <a:schemeClr val="accent3"/>
                </a:solidFill>
              </a:rPr>
              <a:t>Damage</a:t>
            </a:r>
            <a:r>
              <a:rPr lang="en-US" altLang="en-US" sz="2200" dirty="0">
                <a:solidFill>
                  <a:schemeClr val="accent3"/>
                </a:solidFill>
              </a:rPr>
              <a:t>: </a:t>
            </a:r>
            <a:r>
              <a:rPr lang="en-US" altLang="en-US" sz="2200" dirty="0"/>
              <a:t>A flowmeter that has received a substantial impact or has been dropped can change the performance output of a flowmeter.</a:t>
            </a:r>
          </a:p>
          <a:p>
            <a:pPr lvl="1" eaLnBrk="1" hangingPunct="1">
              <a:lnSpc>
                <a:spcPct val="90000"/>
              </a:lnSpc>
            </a:pPr>
            <a:r>
              <a:rPr lang="en-US" altLang="en-US" sz="2200" b="1" dirty="0">
                <a:solidFill>
                  <a:schemeClr val="accent3"/>
                </a:solidFill>
              </a:rPr>
              <a:t>Improper Installation</a:t>
            </a:r>
            <a:r>
              <a:rPr lang="en-US" altLang="en-US" sz="2200" dirty="0">
                <a:solidFill>
                  <a:schemeClr val="accent3"/>
                </a:solidFill>
              </a:rPr>
              <a:t>: </a:t>
            </a:r>
            <a:r>
              <a:rPr lang="en-US" altLang="en-US" sz="2200" dirty="0"/>
              <a:t>Many times, a flowmeter is put out of calibration simply because it was installed improperly. By not following the manufacturers specifications, you can break the meter instantly. </a:t>
            </a:r>
          </a:p>
        </p:txBody>
      </p:sp>
    </p:spTree>
    <p:extLst>
      <p:ext uri="{BB962C8B-B14F-4D97-AF65-F5344CB8AC3E}">
        <p14:creationId xmlns:p14="http://schemas.microsoft.com/office/powerpoint/2010/main" val="368979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solidFill>
                  <a:schemeClr val="accent3"/>
                </a:solidFill>
              </a:rPr>
              <a:t>Nitrous Oxide Calibration</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b="1"/>
              <a:t> I</a:t>
            </a:r>
            <a:r>
              <a:rPr lang="en-US" altLang="en-US"/>
              <a:t>f you're setting up a schedule for calibration, a simple rule of thumb is to have your flow meters calibrated once per year. If you're using a new meter or one that's in an unfamiliar environment, it is recommend that initially you calibrate every 6 months until an accurate "footprint" of the meter is represented (usually in the first year) , then switch back to yearly. </a:t>
            </a:r>
          </a:p>
          <a:p>
            <a:pPr lvl="1" eaLnBrk="1" hangingPunct="1">
              <a:lnSpc>
                <a:spcPct val="90000"/>
              </a:lnSpc>
            </a:pPr>
            <a:r>
              <a:rPr lang="en-US" altLang="en-US"/>
              <a:t>Newer models that are assembled and verified by service personnel carry a longer period of time until next calibration</a:t>
            </a:r>
          </a:p>
        </p:txBody>
      </p:sp>
    </p:spTree>
    <p:extLst>
      <p:ext uri="{BB962C8B-B14F-4D97-AF65-F5344CB8AC3E}">
        <p14:creationId xmlns:p14="http://schemas.microsoft.com/office/powerpoint/2010/main" val="319657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t>Calibration Tag</a:t>
            </a:r>
          </a:p>
        </p:txBody>
      </p:sp>
      <p:pic>
        <p:nvPicPr>
          <p:cNvPr id="18435" name="Picture 4" descr="photo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51308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5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solidFill>
                  <a:schemeClr val="accent3"/>
                </a:solidFill>
              </a:rPr>
              <a:t>Nitrous Oxide Calibration</a:t>
            </a:r>
          </a:p>
        </p:txBody>
      </p:sp>
      <p:sp>
        <p:nvSpPr>
          <p:cNvPr id="19459" name="Rectangle 3"/>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r>
              <a:rPr lang="en-US" altLang="en-US"/>
              <a:t>Integrated Service Solutions</a:t>
            </a:r>
          </a:p>
          <a:p>
            <a:pPr lvl="1" eaLnBrk="1" hangingPunct="1"/>
            <a:r>
              <a:rPr lang="en-US" altLang="en-US" i="1">
                <a:hlinkClick r:id="rId3"/>
              </a:rPr>
              <a:t>www.integratedservicesolutions.com</a:t>
            </a:r>
            <a:r>
              <a:rPr lang="en-US" altLang="en-US" i="1"/>
              <a:t> </a:t>
            </a:r>
          </a:p>
          <a:p>
            <a:pPr lvl="1" eaLnBrk="1" hangingPunct="1">
              <a:buFont typeface="Wingdings" pitchFamily="2" charset="2"/>
              <a:buNone/>
            </a:pPr>
            <a:endParaRPr lang="en-US" altLang="en-US" i="1"/>
          </a:p>
          <a:p>
            <a:pPr eaLnBrk="1" hangingPunct="1"/>
            <a:r>
              <a:rPr lang="en-US" altLang="en-US" i="1"/>
              <a:t>Omega Calibration</a:t>
            </a:r>
          </a:p>
          <a:p>
            <a:pPr lvl="1" eaLnBrk="1" hangingPunct="1"/>
            <a:r>
              <a:rPr lang="en-US" altLang="en-US" i="1">
                <a:hlinkClick r:id="rId4"/>
              </a:rPr>
              <a:t>http://www.omega.com/cservice/isection/index.html</a:t>
            </a:r>
            <a:r>
              <a:rPr lang="en-US" altLang="en-US" i="1"/>
              <a:t> </a:t>
            </a:r>
          </a:p>
          <a:p>
            <a:pPr eaLnBrk="1" hangingPunct="1">
              <a:buFont typeface="Wingdings" pitchFamily="2" charset="2"/>
              <a:buNone/>
            </a:pPr>
            <a:endParaRPr lang="en-US" altLang="en-US" i="1"/>
          </a:p>
        </p:txBody>
      </p:sp>
    </p:spTree>
    <p:extLst>
      <p:ext uri="{BB962C8B-B14F-4D97-AF65-F5344CB8AC3E}">
        <p14:creationId xmlns:p14="http://schemas.microsoft.com/office/powerpoint/2010/main" val="3006197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Charting and Documentation</a:t>
            </a:r>
          </a:p>
        </p:txBody>
      </p:sp>
      <p:pic>
        <p:nvPicPr>
          <p:cNvPr id="20483" name="Picture 5" descr="medical-chart-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46831">
            <a:off x="1054443" y="1937952"/>
            <a:ext cx="2628900" cy="2628900"/>
          </a:xfrm>
          <a:prstGeom prst="rect">
            <a:avLst/>
          </a:prstGeom>
          <a:noFill/>
          <a:ln w="444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7" descr="ANd9GcRAb0gzsU2w0z-iXU0YtpTeRCo8jjpJDYQx6AO__eXf8HZgK0g&amp;t=1&amp;usg=__JK3rVF-bCg4JSAktN0TFYRGTB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8732">
            <a:off x="4557584" y="1533974"/>
            <a:ext cx="3124200" cy="3082925"/>
          </a:xfrm>
          <a:prstGeom prst="rect">
            <a:avLst/>
          </a:prstGeom>
          <a:noFill/>
          <a:ln w="444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83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Charting and Documentation</a:t>
            </a:r>
          </a:p>
        </p:txBody>
      </p:sp>
      <p:sp>
        <p:nvSpPr>
          <p:cNvPr id="21507" name="Rectangle 3"/>
          <p:cNvSpPr>
            <a:spLocks noGrp="1" noChangeArrowheads="1"/>
          </p:cNvSpPr>
          <p:nvPr>
            <p:ph type="body" idx="1"/>
          </p:nvPr>
        </p:nvSpPr>
        <p:spPr/>
        <p:txBody>
          <a:bodyPr/>
          <a:lstStyle/>
          <a:p>
            <a:pPr eaLnBrk="1" hangingPunct="1"/>
            <a:r>
              <a:rPr lang="en-US" altLang="en-US" dirty="0"/>
              <a:t>Most common issue with litigation involving dentistry related anesthesia/sedation</a:t>
            </a:r>
          </a:p>
          <a:p>
            <a:pPr eaLnBrk="1" hangingPunct="1"/>
            <a:r>
              <a:rPr lang="en-US" altLang="en-US" dirty="0"/>
              <a:t>Inadequate, inappropriate, and incomplete charting                                     most common reason for settlement / plea deals</a:t>
            </a:r>
          </a:p>
          <a:p>
            <a:pPr eaLnBrk="1" hangingPunct="1"/>
            <a:r>
              <a:rPr lang="en-US" altLang="en-US" dirty="0"/>
              <a:t>Need to understand the  necessary monitoring</a:t>
            </a:r>
          </a:p>
        </p:txBody>
      </p:sp>
      <p:pic>
        <p:nvPicPr>
          <p:cNvPr id="21508" name="Picture 5" descr="ANd9GcS96lakUudLTwzHJvo16Par7fsR9ZtKameX2OwQNXm0VXnpUNU&amp;t=1&amp;usg=__LAFQR5mCZe-IGQKzgSKutLQ8X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5139">
            <a:off x="1056234" y="3487942"/>
            <a:ext cx="2107096" cy="279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spTree>
    <p:extLst>
      <p:ext uri="{BB962C8B-B14F-4D97-AF65-F5344CB8AC3E}">
        <p14:creationId xmlns:p14="http://schemas.microsoft.com/office/powerpoint/2010/main" val="263610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3800"/>
              <a:t>Role of the Dentist in Anesthesia / Sedation Care</a:t>
            </a:r>
          </a:p>
        </p:txBody>
      </p:sp>
      <p:sp>
        <p:nvSpPr>
          <p:cNvPr id="4099" name="Rectangle 3"/>
          <p:cNvSpPr>
            <a:spLocks noGrp="1" noChangeArrowheads="1"/>
          </p:cNvSpPr>
          <p:nvPr>
            <p:ph type="body" idx="1"/>
          </p:nvPr>
        </p:nvSpPr>
        <p:spPr>
          <a:xfrm>
            <a:off x="914400" y="1828800"/>
            <a:ext cx="7772400" cy="4302125"/>
          </a:xfrm>
        </p:spPr>
        <p:txBody>
          <a:bodyPr/>
          <a:lstStyle/>
          <a:p>
            <a:pPr eaLnBrk="1" hangingPunct="1">
              <a:lnSpc>
                <a:spcPct val="90000"/>
              </a:lnSpc>
            </a:pPr>
            <a:r>
              <a:rPr lang="en-US" altLang="en-US" sz="3600"/>
              <a:t>In the overwhelming majority of jurisdictions, whether you are providing the sedation care or have itinerant services you are responsible for the anesthesia care.</a:t>
            </a:r>
          </a:p>
        </p:txBody>
      </p:sp>
    </p:spTree>
    <p:extLst>
      <p:ext uri="{BB962C8B-B14F-4D97-AF65-F5344CB8AC3E}">
        <p14:creationId xmlns:p14="http://schemas.microsoft.com/office/powerpoint/2010/main" val="3962224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Documentation</a:t>
            </a:r>
          </a:p>
        </p:txBody>
      </p:sp>
      <p:sp>
        <p:nvSpPr>
          <p:cNvPr id="22531" name="Rectangle 3"/>
          <p:cNvSpPr>
            <a:spLocks noGrp="1" noChangeArrowheads="1"/>
          </p:cNvSpPr>
          <p:nvPr>
            <p:ph type="body" idx="1"/>
          </p:nvPr>
        </p:nvSpPr>
        <p:spPr/>
        <p:txBody>
          <a:bodyPr/>
          <a:lstStyle/>
          <a:p>
            <a:pPr eaLnBrk="1" hangingPunct="1"/>
            <a:r>
              <a:rPr lang="en-US" altLang="en-US"/>
              <a:t>The providers most important aspect within the medico-legal environment</a:t>
            </a:r>
          </a:p>
          <a:p>
            <a:pPr eaLnBrk="1" hangingPunct="1"/>
            <a:r>
              <a:rPr lang="en-US" altLang="en-US"/>
              <a:t>Documentation = Proof</a:t>
            </a:r>
          </a:p>
          <a:p>
            <a:pPr lvl="1" eaLnBrk="1" hangingPunct="1"/>
            <a:r>
              <a:rPr lang="en-US" altLang="en-US"/>
              <a:t>Ideal</a:t>
            </a:r>
          </a:p>
          <a:p>
            <a:pPr lvl="2" eaLnBrk="1" hangingPunct="1"/>
            <a:r>
              <a:rPr lang="en-US" altLang="en-US"/>
              <a:t>EHR </a:t>
            </a:r>
          </a:p>
          <a:p>
            <a:pPr lvl="2" eaLnBrk="1" hangingPunct="1"/>
            <a:r>
              <a:rPr lang="en-US" altLang="en-US"/>
              <a:t>Clinical note completed within 24-72 hours</a:t>
            </a:r>
          </a:p>
        </p:txBody>
      </p:sp>
    </p:spTree>
    <p:extLst>
      <p:ext uri="{BB962C8B-B14F-4D97-AF65-F5344CB8AC3E}">
        <p14:creationId xmlns:p14="http://schemas.microsoft.com/office/powerpoint/2010/main" val="305488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solidFill>
                  <a:schemeClr val="tx1"/>
                </a:solidFill>
              </a:rPr>
              <a:t>Monitoring / Charting</a:t>
            </a:r>
          </a:p>
        </p:txBody>
      </p:sp>
      <p:sp>
        <p:nvSpPr>
          <p:cNvPr id="23555" name="Rectangle 3"/>
          <p:cNvSpPr>
            <a:spLocks noGrp="1" noChangeArrowheads="1"/>
          </p:cNvSpPr>
          <p:nvPr>
            <p:ph type="body" idx="1"/>
          </p:nvPr>
        </p:nvSpPr>
        <p:spPr>
          <a:xfrm>
            <a:off x="914400" y="1828800"/>
            <a:ext cx="7772400" cy="4302125"/>
          </a:xfrm>
        </p:spPr>
        <p:txBody>
          <a:bodyPr/>
          <a:lstStyle/>
          <a:p>
            <a:pPr eaLnBrk="1" hangingPunct="1"/>
            <a:r>
              <a:rPr lang="en-US" altLang="en-US"/>
              <a:t>Equipment/Charting regulations differ from jurisdiction to jurisdiction.</a:t>
            </a:r>
          </a:p>
          <a:p>
            <a:pPr eaLnBrk="1" hangingPunct="1"/>
            <a:r>
              <a:rPr lang="en-US" altLang="en-US"/>
              <a:t>Each Board sets forth their own regulations</a:t>
            </a:r>
          </a:p>
          <a:p>
            <a:pPr eaLnBrk="1" hangingPunct="1"/>
            <a:r>
              <a:rPr lang="en-US" altLang="en-US"/>
              <a:t>Ideal v. Required v. Recommended</a:t>
            </a:r>
          </a:p>
        </p:txBody>
      </p:sp>
    </p:spTree>
    <p:extLst>
      <p:ext uri="{BB962C8B-B14F-4D97-AF65-F5344CB8AC3E}">
        <p14:creationId xmlns:p14="http://schemas.microsoft.com/office/powerpoint/2010/main" val="355887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solidFill>
                  <a:schemeClr val="tx1"/>
                </a:solidFill>
              </a:rPr>
              <a:t>Monitoring / Charting</a:t>
            </a:r>
          </a:p>
        </p:txBody>
      </p:sp>
      <p:sp>
        <p:nvSpPr>
          <p:cNvPr id="24579" name="Rectangle 3"/>
          <p:cNvSpPr>
            <a:spLocks noGrp="1" noChangeArrowheads="1"/>
          </p:cNvSpPr>
          <p:nvPr>
            <p:ph type="body" idx="1"/>
          </p:nvPr>
        </p:nvSpPr>
        <p:spPr/>
        <p:txBody>
          <a:bodyPr/>
          <a:lstStyle/>
          <a:p>
            <a:pPr eaLnBrk="1" hangingPunct="1">
              <a:lnSpc>
                <a:spcPct val="90000"/>
              </a:lnSpc>
            </a:pPr>
            <a:r>
              <a:rPr lang="en-US" altLang="en-US" sz="2400"/>
              <a:t>Ideal </a:t>
            </a:r>
            <a:r>
              <a:rPr lang="en-US" altLang="en-US" sz="2000"/>
              <a:t>(Required for Moderate – Deep Sedation)</a:t>
            </a:r>
          </a:p>
          <a:p>
            <a:pPr lvl="1" eaLnBrk="1" hangingPunct="1">
              <a:lnSpc>
                <a:spcPct val="90000"/>
              </a:lnSpc>
            </a:pPr>
            <a:r>
              <a:rPr lang="en-US" altLang="en-US" sz="2200"/>
              <a:t>Every Five Minutes</a:t>
            </a:r>
          </a:p>
          <a:p>
            <a:pPr lvl="1" eaLnBrk="1" hangingPunct="1">
              <a:lnSpc>
                <a:spcPct val="90000"/>
              </a:lnSpc>
            </a:pPr>
            <a:r>
              <a:rPr lang="en-US" altLang="en-US" sz="2200"/>
              <a:t>Pre-Anes Eval; Baseline Vital Signs; Pre-Med; ID’d; Equipment; etc… (AAOMS Manual)</a:t>
            </a:r>
          </a:p>
          <a:p>
            <a:pPr lvl="1" eaLnBrk="1" hangingPunct="1">
              <a:lnSpc>
                <a:spcPct val="90000"/>
              </a:lnSpc>
            </a:pPr>
            <a:r>
              <a:rPr lang="en-US" altLang="en-US" sz="2200"/>
              <a:t>BP (MAP)</a:t>
            </a:r>
          </a:p>
          <a:p>
            <a:pPr lvl="1" eaLnBrk="1" hangingPunct="1">
              <a:lnSpc>
                <a:spcPct val="90000"/>
              </a:lnSpc>
            </a:pPr>
            <a:r>
              <a:rPr lang="en-US" altLang="en-US" sz="2200"/>
              <a:t>HR (ECG - 5 Lead*)</a:t>
            </a:r>
          </a:p>
          <a:p>
            <a:pPr lvl="1" eaLnBrk="1" hangingPunct="1">
              <a:lnSpc>
                <a:spcPct val="90000"/>
              </a:lnSpc>
            </a:pPr>
            <a:r>
              <a:rPr lang="en-US" altLang="en-US" sz="2200"/>
              <a:t>RR </a:t>
            </a:r>
            <a:r>
              <a:rPr lang="en-US" altLang="en-US" sz="2000"/>
              <a:t>(</a:t>
            </a:r>
            <a:r>
              <a:rPr lang="en-US" altLang="en-US" sz="2000" b="1">
                <a:solidFill>
                  <a:srgbClr val="FF0000"/>
                </a:solidFill>
              </a:rPr>
              <a:t>Capnography</a:t>
            </a:r>
            <a:r>
              <a:rPr lang="en-US" altLang="en-US" sz="2000"/>
              <a:t>); [Pre-chordial] Stethoscope)</a:t>
            </a:r>
          </a:p>
          <a:p>
            <a:pPr lvl="1" eaLnBrk="1" hangingPunct="1">
              <a:lnSpc>
                <a:spcPct val="90000"/>
              </a:lnSpc>
            </a:pPr>
            <a:r>
              <a:rPr lang="en-US" altLang="en-US" sz="2200"/>
              <a:t>Pulse Oximetry</a:t>
            </a:r>
          </a:p>
          <a:p>
            <a:pPr lvl="1" eaLnBrk="1" hangingPunct="1">
              <a:lnSpc>
                <a:spcPct val="90000"/>
              </a:lnSpc>
            </a:pPr>
            <a:r>
              <a:rPr lang="en-US" altLang="en-US" sz="2200"/>
              <a:t>Temperature</a:t>
            </a:r>
          </a:p>
          <a:p>
            <a:pPr lvl="1" eaLnBrk="1" hangingPunct="1">
              <a:lnSpc>
                <a:spcPct val="90000"/>
              </a:lnSpc>
            </a:pPr>
            <a:r>
              <a:rPr lang="en-US" altLang="en-US" sz="2200"/>
              <a:t>EEG (BIS Monitoring)*</a:t>
            </a:r>
          </a:p>
          <a:p>
            <a:pPr lvl="1" eaLnBrk="1" hangingPunct="1">
              <a:lnSpc>
                <a:spcPct val="90000"/>
              </a:lnSpc>
            </a:pPr>
            <a:endParaRPr lang="en-US" altLang="en-US" sz="2200"/>
          </a:p>
          <a:p>
            <a:pPr lvl="1" eaLnBrk="1" hangingPunct="1">
              <a:lnSpc>
                <a:spcPct val="90000"/>
              </a:lnSpc>
              <a:buFont typeface="Wingdings" pitchFamily="2" charset="2"/>
              <a:buNone/>
            </a:pPr>
            <a:r>
              <a:rPr lang="en-US" altLang="en-US" sz="2200"/>
              <a:t>*Recommended</a:t>
            </a:r>
          </a:p>
        </p:txBody>
      </p:sp>
    </p:spTree>
    <p:extLst>
      <p:ext uri="{BB962C8B-B14F-4D97-AF65-F5344CB8AC3E}">
        <p14:creationId xmlns:p14="http://schemas.microsoft.com/office/powerpoint/2010/main" val="1606215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solidFill>
                  <a:schemeClr val="tx1"/>
                </a:solidFill>
              </a:rPr>
              <a:t>Monitoring / Charting (N2O)</a:t>
            </a:r>
          </a:p>
        </p:txBody>
      </p:sp>
      <p:sp>
        <p:nvSpPr>
          <p:cNvPr id="25603" name="Rectangle 3"/>
          <p:cNvSpPr>
            <a:spLocks noGrp="1" noChangeArrowheads="1"/>
          </p:cNvSpPr>
          <p:nvPr>
            <p:ph type="body" idx="1"/>
          </p:nvPr>
        </p:nvSpPr>
        <p:spPr>
          <a:xfrm>
            <a:off x="838200" y="1600200"/>
            <a:ext cx="7848600" cy="5029200"/>
          </a:xfrm>
        </p:spPr>
        <p:txBody>
          <a:bodyPr/>
          <a:lstStyle/>
          <a:p>
            <a:pPr eaLnBrk="1" hangingPunct="1"/>
            <a:r>
              <a:rPr lang="en-US" altLang="en-US"/>
              <a:t>AAOMS</a:t>
            </a:r>
          </a:p>
          <a:p>
            <a:pPr lvl="1" eaLnBrk="1" hangingPunct="1"/>
            <a:r>
              <a:rPr lang="en-US" altLang="en-US"/>
              <a:t>Recommended</a:t>
            </a:r>
          </a:p>
          <a:p>
            <a:pPr lvl="1" eaLnBrk="1" hangingPunct="1"/>
            <a:r>
              <a:rPr lang="en-US" altLang="en-US"/>
              <a:t>Every Five Minutes </a:t>
            </a:r>
          </a:p>
          <a:p>
            <a:pPr lvl="2" eaLnBrk="1" hangingPunct="1"/>
            <a:r>
              <a:rPr lang="en-US" altLang="en-US"/>
              <a:t>BP</a:t>
            </a:r>
          </a:p>
          <a:p>
            <a:pPr lvl="2" eaLnBrk="1" hangingPunct="1"/>
            <a:r>
              <a:rPr lang="en-US" altLang="en-US"/>
              <a:t>HR</a:t>
            </a:r>
          </a:p>
          <a:p>
            <a:pPr lvl="2" eaLnBrk="1" hangingPunct="1"/>
            <a:r>
              <a:rPr lang="en-US" altLang="en-US"/>
              <a:t>RR [Every 15 Minutes]</a:t>
            </a:r>
          </a:p>
          <a:p>
            <a:pPr lvl="2" eaLnBrk="1" hangingPunct="1"/>
            <a:r>
              <a:rPr lang="en-US" altLang="en-US"/>
              <a:t>Pulse Oximetry Recording</a:t>
            </a:r>
          </a:p>
        </p:txBody>
      </p:sp>
    </p:spTree>
    <p:extLst>
      <p:ext uri="{BB962C8B-B14F-4D97-AF65-F5344CB8AC3E}">
        <p14:creationId xmlns:p14="http://schemas.microsoft.com/office/powerpoint/2010/main" val="529121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solidFill>
                  <a:schemeClr val="tx1"/>
                </a:solidFill>
              </a:rPr>
              <a:t>Monitoring / Charting (N2O)</a:t>
            </a:r>
          </a:p>
        </p:txBody>
      </p:sp>
      <p:sp>
        <p:nvSpPr>
          <p:cNvPr id="26627" name="Rectangle 3"/>
          <p:cNvSpPr>
            <a:spLocks noGrp="1" noChangeArrowheads="1"/>
          </p:cNvSpPr>
          <p:nvPr>
            <p:ph type="body" idx="1"/>
          </p:nvPr>
        </p:nvSpPr>
        <p:spPr/>
        <p:txBody>
          <a:bodyPr/>
          <a:lstStyle/>
          <a:p>
            <a:pPr eaLnBrk="1" hangingPunct="1"/>
            <a:r>
              <a:rPr lang="en-US" altLang="en-US"/>
              <a:t>ADA Recommendations</a:t>
            </a:r>
          </a:p>
          <a:p>
            <a:pPr lvl="1" eaLnBrk="1" hangingPunct="1"/>
            <a:r>
              <a:rPr lang="en-US" altLang="en-US"/>
              <a:t>Approximately Every 10 minutes</a:t>
            </a:r>
          </a:p>
          <a:p>
            <a:pPr lvl="1" eaLnBrk="1" hangingPunct="1"/>
            <a:r>
              <a:rPr lang="en-US" altLang="en-US"/>
              <a:t>BP</a:t>
            </a:r>
          </a:p>
          <a:p>
            <a:pPr lvl="1" eaLnBrk="1" hangingPunct="1"/>
            <a:r>
              <a:rPr lang="en-US" altLang="en-US"/>
              <a:t>HR</a:t>
            </a:r>
          </a:p>
          <a:p>
            <a:pPr lvl="1" eaLnBrk="1" hangingPunct="1"/>
            <a:r>
              <a:rPr lang="en-US" altLang="en-US"/>
              <a:t>RR</a:t>
            </a:r>
          </a:p>
          <a:p>
            <a:pPr lvl="1" eaLnBrk="1" hangingPunct="1"/>
            <a:r>
              <a:rPr lang="en-US" altLang="en-US"/>
              <a:t>Brief Description of Patient Condition</a:t>
            </a:r>
          </a:p>
          <a:p>
            <a:pPr lvl="2" eaLnBrk="1" hangingPunct="1"/>
            <a:r>
              <a:rPr lang="en-US" altLang="en-US"/>
              <a:t>Cooperation</a:t>
            </a:r>
          </a:p>
          <a:p>
            <a:pPr lvl="2" eaLnBrk="1" hangingPunct="1"/>
            <a:r>
              <a:rPr lang="en-US" altLang="en-US"/>
              <a:t>Comfort</a:t>
            </a:r>
          </a:p>
          <a:p>
            <a:pPr lvl="2" eaLnBrk="1" hangingPunct="1"/>
            <a:r>
              <a:rPr lang="en-US" altLang="en-US"/>
              <a:t>Complications</a:t>
            </a:r>
          </a:p>
        </p:txBody>
      </p:sp>
    </p:spTree>
    <p:extLst>
      <p:ext uri="{BB962C8B-B14F-4D97-AF65-F5344CB8AC3E}">
        <p14:creationId xmlns:p14="http://schemas.microsoft.com/office/powerpoint/2010/main" val="340071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solidFill>
                  <a:schemeClr val="tx1"/>
                </a:solidFill>
              </a:rPr>
              <a:t>Monitoring / Charting (N2O)</a:t>
            </a:r>
          </a:p>
        </p:txBody>
      </p:sp>
      <p:sp>
        <p:nvSpPr>
          <p:cNvPr id="27651" name="Rectangle 3"/>
          <p:cNvSpPr>
            <a:spLocks noGrp="1" noChangeArrowheads="1"/>
          </p:cNvSpPr>
          <p:nvPr>
            <p:ph type="body" idx="1"/>
          </p:nvPr>
        </p:nvSpPr>
        <p:spPr/>
        <p:txBody>
          <a:bodyPr/>
          <a:lstStyle/>
          <a:p>
            <a:pPr eaLnBrk="1" hangingPunct="1"/>
            <a:r>
              <a:rPr lang="en-US" altLang="en-US"/>
              <a:t>Some state specific requirements (Maryland, South Dakota, etc)</a:t>
            </a:r>
          </a:p>
          <a:p>
            <a:pPr lvl="1" eaLnBrk="1" hangingPunct="1"/>
            <a:r>
              <a:rPr lang="en-US" altLang="en-US"/>
              <a:t>Approximately every 15 minutes</a:t>
            </a:r>
          </a:p>
          <a:p>
            <a:pPr lvl="1" eaLnBrk="1" hangingPunct="1"/>
            <a:r>
              <a:rPr lang="en-US" altLang="en-US"/>
              <a:t>HR</a:t>
            </a:r>
          </a:p>
          <a:p>
            <a:pPr lvl="1" eaLnBrk="1" hangingPunct="1"/>
            <a:r>
              <a:rPr lang="en-US" altLang="en-US"/>
              <a:t>BP</a:t>
            </a:r>
          </a:p>
          <a:p>
            <a:pPr lvl="1" eaLnBrk="1" hangingPunct="1"/>
            <a:r>
              <a:rPr lang="en-US" altLang="en-US"/>
              <a:t>RR</a:t>
            </a:r>
          </a:p>
          <a:p>
            <a:pPr lvl="1" eaLnBrk="1" hangingPunct="1"/>
            <a:r>
              <a:rPr lang="en-US" altLang="en-US"/>
              <a:t>Recommended – Pulse Oximetry</a:t>
            </a:r>
          </a:p>
        </p:txBody>
      </p:sp>
    </p:spTree>
    <p:extLst>
      <p:ext uri="{BB962C8B-B14F-4D97-AF65-F5344CB8AC3E}">
        <p14:creationId xmlns:p14="http://schemas.microsoft.com/office/powerpoint/2010/main" val="2249834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3800"/>
              <a:t>Monitoring / Charting:  Case Review</a:t>
            </a:r>
          </a:p>
        </p:txBody>
      </p:sp>
      <p:pic>
        <p:nvPicPr>
          <p:cNvPr id="28675" name="Picture 4" descr="2010-08-18 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842" y="1359243"/>
            <a:ext cx="4172465" cy="424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88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Charting</a:t>
            </a:r>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0"/>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79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Charting</a:t>
            </a:r>
          </a:p>
        </p:txBody>
      </p:sp>
      <p:pic>
        <p:nvPicPr>
          <p:cNvPr id="307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338" y="0"/>
            <a:ext cx="54086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526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Case Analysis:  The Expert Report</a:t>
            </a:r>
          </a:p>
        </p:txBody>
      </p:sp>
      <p:pic>
        <p:nvPicPr>
          <p:cNvPr id="31747" name="Picture 5" descr="expert_re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86000"/>
            <a:ext cx="4724400" cy="2835275"/>
          </a:xfrm>
          <a:prstGeom prst="rect">
            <a:avLst/>
          </a:prstGeom>
          <a:noFill/>
          <a:ln w="444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9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a:t>Informed Consent</a:t>
            </a:r>
          </a:p>
        </p:txBody>
      </p:sp>
      <p:sp>
        <p:nvSpPr>
          <p:cNvPr id="5123" name="Rectangle 3"/>
          <p:cNvSpPr>
            <a:spLocks noGrp="1" noChangeArrowheads="1"/>
          </p:cNvSpPr>
          <p:nvPr>
            <p:ph type="body" idx="1"/>
          </p:nvPr>
        </p:nvSpPr>
        <p:spPr/>
        <p:txBody>
          <a:bodyPr/>
          <a:lstStyle/>
          <a:p>
            <a:pPr eaLnBrk="1" hangingPunct="1"/>
            <a:r>
              <a:rPr lang="en-US" altLang="en-US"/>
              <a:t>Analgesia / Anxiolysis / Sedation</a:t>
            </a:r>
          </a:p>
          <a:p>
            <a:pPr lvl="1" eaLnBrk="1" hangingPunct="1"/>
            <a:r>
              <a:rPr lang="en-US" altLang="en-US"/>
              <a:t>Much more extensive</a:t>
            </a:r>
          </a:p>
          <a:p>
            <a:pPr lvl="1" eaLnBrk="1" hangingPunct="1"/>
            <a:r>
              <a:rPr lang="en-US" altLang="en-US"/>
              <a:t>Should be separate consent</a:t>
            </a:r>
          </a:p>
          <a:p>
            <a:pPr lvl="2" eaLnBrk="1" hangingPunct="1"/>
            <a:r>
              <a:rPr lang="en-US" altLang="en-US"/>
              <a:t>Require additional signature</a:t>
            </a:r>
          </a:p>
          <a:p>
            <a:pPr lvl="2" eaLnBrk="1" hangingPunct="1"/>
            <a:r>
              <a:rPr lang="en-US" altLang="en-US"/>
              <a:t>Assent should be obtained for minors</a:t>
            </a:r>
          </a:p>
        </p:txBody>
      </p:sp>
    </p:spTree>
    <p:extLst>
      <p:ext uri="{BB962C8B-B14F-4D97-AF65-F5344CB8AC3E}">
        <p14:creationId xmlns:p14="http://schemas.microsoft.com/office/powerpoint/2010/main" val="420843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t>Case Analysis 1</a:t>
            </a:r>
          </a:p>
        </p:txBody>
      </p:sp>
      <p:sp>
        <p:nvSpPr>
          <p:cNvPr id="32771" name="Rectangle 3"/>
          <p:cNvSpPr>
            <a:spLocks noGrp="1" noChangeArrowheads="1"/>
          </p:cNvSpPr>
          <p:nvPr>
            <p:ph type="body" idx="1"/>
          </p:nvPr>
        </p:nvSpPr>
        <p:spPr/>
        <p:txBody>
          <a:bodyPr/>
          <a:lstStyle/>
          <a:p>
            <a:pPr eaLnBrk="1" hangingPunct="1"/>
            <a:r>
              <a:rPr lang="en-US" altLang="en-US"/>
              <a:t>33 year old female with “severe dental phobia,” anxiety disorder, smoker </a:t>
            </a:r>
          </a:p>
          <a:p>
            <a:pPr lvl="1" eaLnBrk="1" hangingPunct="1"/>
            <a:r>
              <a:rPr lang="en-US" altLang="en-US"/>
              <a:t>meds:  depo provera, multi-vitamin, lexapro, trazodone (insomnia)</a:t>
            </a:r>
          </a:p>
          <a:p>
            <a:pPr eaLnBrk="1" hangingPunct="1"/>
            <a:r>
              <a:rPr lang="en-US" altLang="en-US"/>
              <a:t>Reports for restoration of </a:t>
            </a:r>
            <a:r>
              <a:rPr lang="en-US" altLang="en-US" sz="2400"/>
              <a:t># 3, 5, 6, 27, 28, 30</a:t>
            </a:r>
          </a:p>
          <a:p>
            <a:pPr eaLnBrk="1" hangingPunct="1"/>
            <a:r>
              <a:rPr lang="en-US" altLang="en-US"/>
              <a:t>Anesthetic plan:  halcion and nitrous oxide</a:t>
            </a:r>
          </a:p>
        </p:txBody>
      </p:sp>
    </p:spTree>
    <p:extLst>
      <p:ext uri="{BB962C8B-B14F-4D97-AF65-F5344CB8AC3E}">
        <p14:creationId xmlns:p14="http://schemas.microsoft.com/office/powerpoint/2010/main" val="77187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t>Case Analysis 1</a:t>
            </a:r>
          </a:p>
        </p:txBody>
      </p:sp>
      <p:sp>
        <p:nvSpPr>
          <p:cNvPr id="33795" name="Rectangle 3"/>
          <p:cNvSpPr>
            <a:spLocks noGrp="1" noChangeArrowheads="1"/>
          </p:cNvSpPr>
          <p:nvPr>
            <p:ph type="body" idx="1"/>
          </p:nvPr>
        </p:nvSpPr>
        <p:spPr/>
        <p:txBody>
          <a:bodyPr/>
          <a:lstStyle/>
          <a:p>
            <a:pPr eaLnBrk="1" hangingPunct="1"/>
            <a:r>
              <a:rPr lang="en-US" altLang="en-US"/>
              <a:t>Patient received 0.25mg of halcion sublingually one hour prior to arriving for appointment; 0.25 mg of halcion orally just prior to the appointment; 0.25 mg sublingually during administration of care</a:t>
            </a:r>
          </a:p>
          <a:p>
            <a:pPr eaLnBrk="1" hangingPunct="1"/>
            <a:r>
              <a:rPr lang="en-US" altLang="en-US"/>
              <a:t>Nitrous oxide analgesia was provided in conjunction with oral halcion (average of 40%)</a:t>
            </a:r>
          </a:p>
        </p:txBody>
      </p:sp>
    </p:spTree>
    <p:extLst>
      <p:ext uri="{BB962C8B-B14F-4D97-AF65-F5344CB8AC3E}">
        <p14:creationId xmlns:p14="http://schemas.microsoft.com/office/powerpoint/2010/main" val="323838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t>Case Analysis 1</a:t>
            </a:r>
          </a:p>
        </p:txBody>
      </p:sp>
      <p:sp>
        <p:nvSpPr>
          <p:cNvPr id="34819" name="Rectangle 3"/>
          <p:cNvSpPr>
            <a:spLocks noGrp="1" noChangeArrowheads="1"/>
          </p:cNvSpPr>
          <p:nvPr>
            <p:ph type="body" idx="1"/>
          </p:nvPr>
        </p:nvSpPr>
        <p:spPr/>
        <p:txBody>
          <a:bodyPr/>
          <a:lstStyle/>
          <a:p>
            <a:pPr eaLnBrk="1" hangingPunct="1"/>
            <a:r>
              <a:rPr lang="en-US" altLang="en-US"/>
              <a:t>Dental procedure was completed without complication</a:t>
            </a:r>
          </a:p>
          <a:p>
            <a:pPr eaLnBrk="1" hangingPunct="1"/>
            <a:r>
              <a:rPr lang="en-US" altLang="en-US"/>
              <a:t>Patient discharged from office 10 minutes following procedure </a:t>
            </a:r>
          </a:p>
          <a:p>
            <a:pPr eaLnBrk="1" hangingPunct="1"/>
            <a:r>
              <a:rPr lang="en-US" altLang="en-US"/>
              <a:t>Patient involved in a motor vehicle accident on the way home</a:t>
            </a:r>
          </a:p>
          <a:p>
            <a:pPr lvl="1" eaLnBrk="1" hangingPunct="1"/>
            <a:r>
              <a:rPr lang="en-US" altLang="en-US"/>
              <a:t>Transport to hospital </a:t>
            </a:r>
          </a:p>
          <a:p>
            <a:pPr lvl="2" eaLnBrk="1" hangingPunct="1"/>
            <a:r>
              <a:rPr lang="en-US" altLang="en-US"/>
              <a:t>Multiple facial fractures</a:t>
            </a:r>
          </a:p>
          <a:p>
            <a:pPr lvl="2" eaLnBrk="1" hangingPunct="1"/>
            <a:r>
              <a:rPr lang="en-US" altLang="en-US"/>
              <a:t>Fractures to arms, leg and hip</a:t>
            </a:r>
          </a:p>
        </p:txBody>
      </p:sp>
    </p:spTree>
    <p:extLst>
      <p:ext uri="{BB962C8B-B14F-4D97-AF65-F5344CB8AC3E}">
        <p14:creationId xmlns:p14="http://schemas.microsoft.com/office/powerpoint/2010/main" val="2166740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t>Case Analysis 1</a:t>
            </a:r>
          </a:p>
        </p:txBody>
      </p:sp>
      <p:sp>
        <p:nvSpPr>
          <p:cNvPr id="35843" name="Rectangle 3"/>
          <p:cNvSpPr>
            <a:spLocks noGrp="1" noChangeArrowheads="1"/>
          </p:cNvSpPr>
          <p:nvPr>
            <p:ph type="body" idx="1"/>
          </p:nvPr>
        </p:nvSpPr>
        <p:spPr/>
        <p:txBody>
          <a:bodyPr/>
          <a:lstStyle/>
          <a:p>
            <a:pPr eaLnBrk="1" hangingPunct="1"/>
            <a:r>
              <a:rPr lang="en-US" altLang="en-US"/>
              <a:t>Expert Report</a:t>
            </a:r>
          </a:p>
          <a:p>
            <a:pPr lvl="1" eaLnBrk="1" hangingPunct="1"/>
            <a:r>
              <a:rPr lang="en-US" altLang="en-US"/>
              <a:t>Improper &amp; Inappropriate administration of triazolam (Halcion)</a:t>
            </a:r>
          </a:p>
          <a:p>
            <a:pPr lvl="1" eaLnBrk="1" hangingPunct="1"/>
            <a:r>
              <a:rPr lang="en-US" altLang="en-US"/>
              <a:t>Improper &amp; Inappropriate discharge from care</a:t>
            </a:r>
          </a:p>
          <a:p>
            <a:pPr eaLnBrk="1" hangingPunct="1"/>
            <a:endParaRPr lang="en-US" altLang="en-US"/>
          </a:p>
        </p:txBody>
      </p:sp>
    </p:spTree>
    <p:extLst>
      <p:ext uri="{BB962C8B-B14F-4D97-AF65-F5344CB8AC3E}">
        <p14:creationId xmlns:p14="http://schemas.microsoft.com/office/powerpoint/2010/main" val="2291517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t>Case Analysis 1</a:t>
            </a:r>
          </a:p>
        </p:txBody>
      </p:sp>
      <p:sp>
        <p:nvSpPr>
          <p:cNvPr id="36867" name="Rectangle 3"/>
          <p:cNvSpPr>
            <a:spLocks noGrp="1" noChangeArrowheads="1"/>
          </p:cNvSpPr>
          <p:nvPr>
            <p:ph type="body" idx="1"/>
          </p:nvPr>
        </p:nvSpPr>
        <p:spPr>
          <a:xfrm>
            <a:off x="457200" y="929967"/>
            <a:ext cx="8229600" cy="4986132"/>
          </a:xfrm>
        </p:spPr>
        <p:txBody>
          <a:bodyPr/>
          <a:lstStyle/>
          <a:p>
            <a:pPr eaLnBrk="1" hangingPunct="1"/>
            <a:r>
              <a:rPr lang="en-US" altLang="en-US" sz="2400" dirty="0"/>
              <a:t>Improper / Inappropriate use of </a:t>
            </a:r>
            <a:r>
              <a:rPr lang="en-US" altLang="en-US" sz="2400" dirty="0" err="1"/>
              <a:t>triazolam</a:t>
            </a:r>
            <a:endParaRPr lang="en-US" altLang="en-US" sz="2400" dirty="0"/>
          </a:p>
          <a:p>
            <a:pPr lvl="1" eaLnBrk="1" hangingPunct="1"/>
            <a:r>
              <a:rPr lang="en-US" altLang="en-US" sz="2200" dirty="0"/>
              <a:t>The use of </a:t>
            </a:r>
            <a:r>
              <a:rPr lang="en-US" altLang="en-US" sz="2200" dirty="0" err="1"/>
              <a:t>triazolam</a:t>
            </a:r>
            <a:r>
              <a:rPr lang="en-US" altLang="en-US" sz="2200" dirty="0"/>
              <a:t> in dentistry is considered off-label</a:t>
            </a:r>
          </a:p>
          <a:p>
            <a:pPr lvl="1" eaLnBrk="1" hangingPunct="1"/>
            <a:r>
              <a:rPr lang="en-US" altLang="en-US" sz="2200" dirty="0"/>
              <a:t>The maximum recommended dose from the FDA / Package insert is 0.5 mg</a:t>
            </a:r>
          </a:p>
          <a:p>
            <a:pPr lvl="1" eaLnBrk="1" hangingPunct="1"/>
            <a:r>
              <a:rPr lang="en-US" altLang="en-US" sz="2200" dirty="0"/>
              <a:t>Previous history of car accidents when </a:t>
            </a:r>
            <a:r>
              <a:rPr lang="en-US" altLang="en-US" sz="2200" dirty="0" err="1"/>
              <a:t>triazolam</a:t>
            </a:r>
            <a:r>
              <a:rPr lang="en-US" altLang="en-US" sz="2200" dirty="0"/>
              <a:t> used for insomnia and anxiety reduction in late 1980’s and early 1990’s (Newsweek Article)</a:t>
            </a:r>
          </a:p>
          <a:p>
            <a:pPr lvl="1" eaLnBrk="1" hangingPunct="1"/>
            <a:r>
              <a:rPr lang="en-US" altLang="en-US" sz="2200" dirty="0"/>
              <a:t>Study by Kaufman et al… demonstrated that 0.25 mg of </a:t>
            </a:r>
            <a:r>
              <a:rPr lang="en-US" altLang="en-US" sz="2200" dirty="0" err="1"/>
              <a:t>halcion</a:t>
            </a:r>
            <a:r>
              <a:rPr lang="en-US" altLang="en-US" sz="2200" dirty="0"/>
              <a:t> with 30-50% nitrous oxide was just as or more effective as anxiolysis with additional amounts of valium or </a:t>
            </a:r>
            <a:r>
              <a:rPr lang="en-US" altLang="en-US" sz="2200" dirty="0" err="1"/>
              <a:t>halcion</a:t>
            </a:r>
            <a:endParaRPr lang="en-US" altLang="en-US" sz="2200" dirty="0"/>
          </a:p>
        </p:txBody>
      </p:sp>
      <p:sp>
        <p:nvSpPr>
          <p:cNvPr id="36868" name="Text Box 4"/>
          <p:cNvSpPr txBox="1">
            <a:spLocks noChangeArrowheads="1"/>
          </p:cNvSpPr>
          <p:nvPr/>
        </p:nvSpPr>
        <p:spPr bwMode="auto">
          <a:xfrm>
            <a:off x="96794" y="5546767"/>
            <a:ext cx="55749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cs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50000"/>
              </a:spcBef>
              <a:buClrTx/>
              <a:buSzTx/>
              <a:buFontTx/>
              <a:buNone/>
            </a:pPr>
            <a:r>
              <a:rPr lang="en-US" altLang="en-US" sz="1400" dirty="0"/>
              <a:t>Kaufman E, Hargreaves KM, Dionne RA.  Comparison of oral </a:t>
            </a:r>
            <a:r>
              <a:rPr lang="en-US" altLang="en-US" sz="1400" dirty="0" err="1"/>
              <a:t>triazolam</a:t>
            </a:r>
            <a:r>
              <a:rPr lang="en-US" altLang="en-US" sz="1400" dirty="0"/>
              <a:t> and nitrous oxide with placebo and intravenous diazepam for outpatient premedication.  OOO.  1993; 75:156-164.</a:t>
            </a:r>
          </a:p>
        </p:txBody>
      </p:sp>
    </p:spTree>
    <p:extLst>
      <p:ext uri="{BB962C8B-B14F-4D97-AF65-F5344CB8AC3E}">
        <p14:creationId xmlns:p14="http://schemas.microsoft.com/office/powerpoint/2010/main" val="1341278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a:t>Case Analysis 1</a:t>
            </a:r>
          </a:p>
        </p:txBody>
      </p:sp>
      <p:sp>
        <p:nvSpPr>
          <p:cNvPr id="37891" name="Rectangle 3"/>
          <p:cNvSpPr>
            <a:spLocks noGrp="1" noChangeArrowheads="1"/>
          </p:cNvSpPr>
          <p:nvPr>
            <p:ph type="body" idx="1"/>
          </p:nvPr>
        </p:nvSpPr>
        <p:spPr>
          <a:xfrm>
            <a:off x="691979" y="1037272"/>
            <a:ext cx="7772400" cy="3429000"/>
          </a:xfrm>
        </p:spPr>
        <p:txBody>
          <a:bodyPr/>
          <a:lstStyle/>
          <a:p>
            <a:pPr eaLnBrk="1" hangingPunct="1">
              <a:lnSpc>
                <a:spcPct val="80000"/>
              </a:lnSpc>
            </a:pPr>
            <a:r>
              <a:rPr lang="en-US" altLang="en-US" sz="2400" dirty="0"/>
              <a:t>Improper &amp; Inappropriate discharge from care</a:t>
            </a:r>
          </a:p>
          <a:p>
            <a:pPr lvl="1" eaLnBrk="1" hangingPunct="1">
              <a:lnSpc>
                <a:spcPct val="80000"/>
              </a:lnSpc>
            </a:pPr>
            <a:r>
              <a:rPr lang="en-US" altLang="en-US" sz="2200" dirty="0"/>
              <a:t>General Accepted Guidelines for Discharge</a:t>
            </a:r>
          </a:p>
          <a:p>
            <a:pPr lvl="2" eaLnBrk="1" hangingPunct="1">
              <a:lnSpc>
                <a:spcPct val="80000"/>
              </a:lnSpc>
            </a:pPr>
            <a:r>
              <a:rPr lang="en-US" altLang="en-US" sz="2100" dirty="0"/>
              <a:t>Patient evaluation prior to discharge is the responsibility of a licensed independent practitioner</a:t>
            </a:r>
          </a:p>
          <a:p>
            <a:pPr lvl="2" eaLnBrk="1" hangingPunct="1">
              <a:lnSpc>
                <a:spcPct val="80000"/>
              </a:lnSpc>
            </a:pPr>
            <a:r>
              <a:rPr lang="en-US" altLang="en-US" sz="2100" dirty="0"/>
              <a:t>A responsible adult must accompany any patient who has received other than un-supplemented local anesthesia</a:t>
            </a:r>
          </a:p>
          <a:p>
            <a:pPr lvl="2" eaLnBrk="1" hangingPunct="1">
              <a:lnSpc>
                <a:spcPct val="80000"/>
              </a:lnSpc>
            </a:pPr>
            <a:r>
              <a:rPr lang="en-US" altLang="en-US" sz="2100" dirty="0"/>
              <a:t>Written postoperative and follow up care instructions are provided the patient and responsible adult</a:t>
            </a:r>
          </a:p>
          <a:p>
            <a:pPr lvl="2" eaLnBrk="1" hangingPunct="1">
              <a:lnSpc>
                <a:spcPct val="80000"/>
              </a:lnSpc>
            </a:pPr>
            <a:r>
              <a:rPr lang="en-US" altLang="en-US" sz="2100" dirty="0"/>
              <a:t>A standard discharge criteria is completed prior to the patient leaving the premises of care</a:t>
            </a:r>
          </a:p>
        </p:txBody>
      </p:sp>
      <p:sp>
        <p:nvSpPr>
          <p:cNvPr id="37892" name="Text Box 4"/>
          <p:cNvSpPr txBox="1">
            <a:spLocks noChangeArrowheads="1"/>
          </p:cNvSpPr>
          <p:nvPr/>
        </p:nvSpPr>
        <p:spPr bwMode="auto">
          <a:xfrm>
            <a:off x="0" y="4466272"/>
            <a:ext cx="748201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cs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50000"/>
              </a:spcBef>
              <a:buClrTx/>
              <a:buSzTx/>
              <a:buFontTx/>
              <a:buNone/>
            </a:pPr>
            <a:r>
              <a:rPr lang="en-US" altLang="en-US" sz="1100" dirty="0"/>
              <a:t>Marley RA, Moline BM.  Patient discharge from the ambulatory setting.  J of Post Anesthesia Nursing.  1996; 11:39-49.</a:t>
            </a:r>
          </a:p>
          <a:p>
            <a:pPr eaLnBrk="1" hangingPunct="1">
              <a:spcBef>
                <a:spcPct val="50000"/>
              </a:spcBef>
              <a:buClrTx/>
              <a:buSzTx/>
              <a:buFontTx/>
              <a:buNone/>
            </a:pPr>
            <a:r>
              <a:rPr lang="en-US" altLang="en-US" sz="1100" dirty="0"/>
              <a:t>Accreditation Association for Ambulatory </a:t>
            </a:r>
            <a:r>
              <a:rPr lang="en-US" altLang="en-US" sz="1100" dirty="0" err="1"/>
              <a:t>Heatlh</a:t>
            </a:r>
            <a:r>
              <a:rPr lang="en-US" altLang="en-US" sz="1100" dirty="0"/>
              <a:t> Care:  Anesthesia Services, in 1994/1995 Accreditation Handbook for Ambulatory Health Care.  Skokie, IL, 1993.  p 40.</a:t>
            </a:r>
          </a:p>
          <a:p>
            <a:pPr eaLnBrk="1" hangingPunct="1">
              <a:spcBef>
                <a:spcPct val="50000"/>
              </a:spcBef>
              <a:buClrTx/>
              <a:buSzTx/>
              <a:buFontTx/>
              <a:buNone/>
            </a:pPr>
            <a:r>
              <a:rPr lang="en-US" altLang="en-US" sz="1100" dirty="0"/>
              <a:t>American Society of Anesthesiologists:  Guidelines for ambulatory surgical facilities, in ASA Standards, Guidelines and Statements.  Park Ridge, IL, 1994. p 9.</a:t>
            </a:r>
          </a:p>
        </p:txBody>
      </p:sp>
    </p:spTree>
    <p:extLst>
      <p:ext uri="{BB962C8B-B14F-4D97-AF65-F5344CB8AC3E}">
        <p14:creationId xmlns:p14="http://schemas.microsoft.com/office/powerpoint/2010/main" val="10421545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Case Analysis 1</a:t>
            </a:r>
          </a:p>
        </p:txBody>
      </p:sp>
      <p:sp>
        <p:nvSpPr>
          <p:cNvPr id="38915" name="Rectangle 3"/>
          <p:cNvSpPr>
            <a:spLocks noGrp="1" noChangeArrowheads="1"/>
          </p:cNvSpPr>
          <p:nvPr>
            <p:ph type="body" idx="1"/>
          </p:nvPr>
        </p:nvSpPr>
        <p:spPr/>
        <p:txBody>
          <a:bodyPr/>
          <a:lstStyle/>
          <a:p>
            <a:pPr eaLnBrk="1" hangingPunct="1">
              <a:lnSpc>
                <a:spcPct val="90000"/>
              </a:lnSpc>
            </a:pPr>
            <a:r>
              <a:rPr lang="en-US" altLang="en-US" sz="2400"/>
              <a:t>Standard Aldrete Score Assessment Scale</a:t>
            </a:r>
          </a:p>
          <a:p>
            <a:pPr lvl="1" eaLnBrk="1" hangingPunct="1">
              <a:lnSpc>
                <a:spcPct val="90000"/>
              </a:lnSpc>
            </a:pPr>
            <a:r>
              <a:rPr lang="en-US" altLang="en-US" sz="2200"/>
              <a:t>Two Aldrete Scales (Standard and Modified)</a:t>
            </a:r>
          </a:p>
          <a:p>
            <a:pPr eaLnBrk="1" hangingPunct="1">
              <a:lnSpc>
                <a:spcPct val="90000"/>
              </a:lnSpc>
            </a:pPr>
            <a:r>
              <a:rPr lang="en-US" altLang="en-US" sz="2400"/>
              <a:t>Used to calculate a numerical value that may provide information for patient discharge</a:t>
            </a:r>
          </a:p>
          <a:p>
            <a:pPr lvl="1" eaLnBrk="1" hangingPunct="1">
              <a:lnSpc>
                <a:spcPct val="90000"/>
              </a:lnSpc>
            </a:pPr>
            <a:r>
              <a:rPr lang="en-US" altLang="en-US" sz="2200"/>
              <a:t>Patient’s score must value at the minimum a NINE for discharge </a:t>
            </a:r>
          </a:p>
          <a:p>
            <a:pPr eaLnBrk="1" hangingPunct="1">
              <a:lnSpc>
                <a:spcPct val="90000"/>
              </a:lnSpc>
            </a:pPr>
            <a:r>
              <a:rPr lang="en-US" altLang="en-US" sz="2400"/>
              <a:t>Scale includes assessment evaluation for:</a:t>
            </a:r>
          </a:p>
          <a:p>
            <a:pPr lvl="1" eaLnBrk="1" hangingPunct="1">
              <a:lnSpc>
                <a:spcPct val="90000"/>
              </a:lnSpc>
            </a:pPr>
            <a:r>
              <a:rPr lang="en-US" altLang="en-US" sz="2200"/>
              <a:t>Muscle Activity</a:t>
            </a:r>
          </a:p>
          <a:p>
            <a:pPr lvl="1" eaLnBrk="1" hangingPunct="1">
              <a:lnSpc>
                <a:spcPct val="90000"/>
              </a:lnSpc>
            </a:pPr>
            <a:r>
              <a:rPr lang="en-US" altLang="en-US" sz="2200"/>
              <a:t>Breathing</a:t>
            </a:r>
          </a:p>
          <a:p>
            <a:pPr lvl="1" eaLnBrk="1" hangingPunct="1">
              <a:lnSpc>
                <a:spcPct val="90000"/>
              </a:lnSpc>
            </a:pPr>
            <a:r>
              <a:rPr lang="en-US" altLang="en-US" sz="2200"/>
              <a:t>Consciousness</a:t>
            </a:r>
          </a:p>
          <a:p>
            <a:pPr lvl="1" eaLnBrk="1" hangingPunct="1">
              <a:lnSpc>
                <a:spcPct val="90000"/>
              </a:lnSpc>
            </a:pPr>
            <a:r>
              <a:rPr lang="en-US" altLang="en-US" sz="2200"/>
              <a:t>Circulation</a:t>
            </a:r>
          </a:p>
          <a:p>
            <a:pPr lvl="1" eaLnBrk="1" hangingPunct="1">
              <a:lnSpc>
                <a:spcPct val="90000"/>
              </a:lnSpc>
            </a:pPr>
            <a:r>
              <a:rPr lang="en-US" altLang="en-US" sz="2200"/>
              <a:t>SpO</a:t>
            </a:r>
            <a:r>
              <a:rPr lang="en-US" altLang="en-US" sz="2200" baseline="-25000"/>
              <a:t>2</a:t>
            </a:r>
            <a:endParaRPr lang="en-US" altLang="en-US" sz="2200"/>
          </a:p>
        </p:txBody>
      </p:sp>
    </p:spTree>
    <p:extLst>
      <p:ext uri="{BB962C8B-B14F-4D97-AF65-F5344CB8AC3E}">
        <p14:creationId xmlns:p14="http://schemas.microsoft.com/office/powerpoint/2010/main" val="472160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a:t>Case Analysis 1</a:t>
            </a:r>
          </a:p>
        </p:txBody>
      </p:sp>
      <p:pic>
        <p:nvPicPr>
          <p:cNvPr id="39939" name="Picture 5" descr="en_08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681" y="1122406"/>
            <a:ext cx="4235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97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Case Analysis 1</a:t>
            </a:r>
          </a:p>
        </p:txBody>
      </p:sp>
      <p:pic>
        <p:nvPicPr>
          <p:cNvPr id="40963" name="Picture 5" descr="tiva-tb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129" y="860158"/>
            <a:ext cx="531495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615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t>Case Analysis 2</a:t>
            </a:r>
          </a:p>
        </p:txBody>
      </p:sp>
      <p:sp>
        <p:nvSpPr>
          <p:cNvPr id="41987" name="Rectangle 3"/>
          <p:cNvSpPr>
            <a:spLocks noGrp="1" noChangeArrowheads="1"/>
          </p:cNvSpPr>
          <p:nvPr>
            <p:ph type="body" idx="1"/>
          </p:nvPr>
        </p:nvSpPr>
        <p:spPr/>
        <p:txBody>
          <a:bodyPr/>
          <a:lstStyle/>
          <a:p>
            <a:pPr eaLnBrk="1" hangingPunct="1"/>
            <a:r>
              <a:rPr lang="en-US" altLang="en-US"/>
              <a:t>32 year old female; smoker (2 pk / day); sickle-cell anemia trait</a:t>
            </a:r>
          </a:p>
          <a:p>
            <a:pPr lvl="1" eaLnBrk="1" hangingPunct="1"/>
            <a:r>
              <a:rPr lang="en-US" altLang="en-US"/>
              <a:t>Extraction of #18-20 and #30–32; RCT: #29</a:t>
            </a:r>
          </a:p>
          <a:p>
            <a:pPr lvl="1" eaLnBrk="1" hangingPunct="1"/>
            <a:r>
              <a:rPr lang="en-US" altLang="en-US"/>
              <a:t>Developed dry socket following surgery</a:t>
            </a:r>
          </a:p>
          <a:p>
            <a:pPr eaLnBrk="1" hangingPunct="1"/>
            <a:r>
              <a:rPr lang="en-US" altLang="en-US"/>
              <a:t>Litigation with “pain and un-due suffering;” “loss of wages;” “future impact on earnings potential”</a:t>
            </a:r>
          </a:p>
          <a:p>
            <a:pPr eaLnBrk="1" hangingPunct="1"/>
            <a:endParaRPr lang="en-US" altLang="en-US"/>
          </a:p>
        </p:txBody>
      </p:sp>
    </p:spTree>
    <p:extLst>
      <p:ext uri="{BB962C8B-B14F-4D97-AF65-F5344CB8AC3E}">
        <p14:creationId xmlns:p14="http://schemas.microsoft.com/office/powerpoint/2010/main" val="4022680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Informed Consent</a:t>
            </a:r>
          </a:p>
        </p:txBody>
      </p:sp>
      <p:sp>
        <p:nvSpPr>
          <p:cNvPr id="6147" name="Rectangle 3"/>
          <p:cNvSpPr>
            <a:spLocks noGrp="1" noChangeArrowheads="1"/>
          </p:cNvSpPr>
          <p:nvPr>
            <p:ph type="body" idx="1"/>
          </p:nvPr>
        </p:nvSpPr>
        <p:spPr/>
        <p:txBody>
          <a:bodyPr/>
          <a:lstStyle/>
          <a:p>
            <a:pPr eaLnBrk="1" hangingPunct="1"/>
            <a:r>
              <a:rPr lang="en-US" altLang="en-US" sz="2600"/>
              <a:t>It is a process of communication between a patient and physician that results in the patient's authorization or agreement to undergo a specific dental and/or medical intervention. </a:t>
            </a:r>
          </a:p>
          <a:p>
            <a:pPr eaLnBrk="1" hangingPunct="1"/>
            <a:r>
              <a:rPr lang="en-US" altLang="en-US" sz="2600"/>
              <a:t>Your patient should have an opportunity to ask questions to elicit a better understanding of the treatment or procedure, so that he or she can make an informed decision to proceed or to refuse a particular course of medical intervention. </a:t>
            </a:r>
          </a:p>
        </p:txBody>
      </p:sp>
    </p:spTree>
    <p:extLst>
      <p:ext uri="{BB962C8B-B14F-4D97-AF65-F5344CB8AC3E}">
        <p14:creationId xmlns:p14="http://schemas.microsoft.com/office/powerpoint/2010/main" val="3452428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Case Analysis 2</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33153"/>
            <a:ext cx="8580438"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995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Case Analysis 2</a:t>
            </a:r>
          </a:p>
        </p:txBody>
      </p:sp>
      <p:sp>
        <p:nvSpPr>
          <p:cNvPr id="44035" name="Rectangle 3"/>
          <p:cNvSpPr>
            <a:spLocks noGrp="1" noChangeArrowheads="1"/>
          </p:cNvSpPr>
          <p:nvPr>
            <p:ph type="body" idx="1"/>
          </p:nvPr>
        </p:nvSpPr>
        <p:spPr/>
        <p:txBody>
          <a:bodyPr/>
          <a:lstStyle/>
          <a:p>
            <a:pPr eaLnBrk="1" hangingPunct="1"/>
            <a:r>
              <a:rPr lang="en-US" altLang="en-US"/>
              <a:t>Scheduled for trial</a:t>
            </a:r>
          </a:p>
          <a:p>
            <a:pPr lvl="1" eaLnBrk="1" hangingPunct="1"/>
            <a:r>
              <a:rPr lang="en-US" altLang="en-US"/>
              <a:t>Prior to jury verdict; defendant settled for undisclosed sum</a:t>
            </a:r>
          </a:p>
          <a:p>
            <a:pPr eaLnBrk="1" hangingPunct="1"/>
            <a:r>
              <a:rPr lang="en-US" altLang="en-US"/>
              <a:t>Settlement: Breach of Care – No informed consent</a:t>
            </a:r>
          </a:p>
          <a:p>
            <a:pPr eaLnBrk="1" hangingPunct="1"/>
            <a:r>
              <a:rPr lang="en-US" altLang="en-US"/>
              <a:t>Dentist placed on 12 month probation by dental board and required 50 hours of CE related to consent and medico-legal requirements </a:t>
            </a:r>
          </a:p>
        </p:txBody>
      </p:sp>
    </p:spTree>
    <p:extLst>
      <p:ext uri="{BB962C8B-B14F-4D97-AF65-F5344CB8AC3E}">
        <p14:creationId xmlns:p14="http://schemas.microsoft.com/office/powerpoint/2010/main" val="1089778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pPr eaLnBrk="1" hangingPunct="1"/>
            <a:r>
              <a:rPr lang="en-US" altLang="en-US"/>
              <a:t>62 yo male; 212 lbs; for recall appointment</a:t>
            </a:r>
          </a:p>
          <a:p>
            <a:pPr eaLnBrk="1" hangingPunct="1"/>
            <a:r>
              <a:rPr lang="en-US" altLang="en-US"/>
              <a:t>Dentist’s Med Hx:</a:t>
            </a:r>
          </a:p>
          <a:p>
            <a:pPr lvl="1" eaLnBrk="1" hangingPunct="1"/>
            <a:r>
              <a:rPr lang="en-US" altLang="en-US"/>
              <a:t>HTN; MI (6 Years); Knee Replacement (2 years)</a:t>
            </a:r>
          </a:p>
          <a:p>
            <a:pPr lvl="1" eaLnBrk="1" hangingPunct="1"/>
            <a:r>
              <a:rPr lang="en-US" altLang="en-US"/>
              <a:t>NKA</a:t>
            </a:r>
          </a:p>
          <a:p>
            <a:pPr lvl="1" eaLnBrk="1" hangingPunct="1"/>
            <a:r>
              <a:rPr lang="en-US" altLang="en-US"/>
              <a:t>Smoker (Cessation – 15 years)</a:t>
            </a:r>
          </a:p>
          <a:p>
            <a:pPr lvl="1" eaLnBrk="1" hangingPunct="1"/>
            <a:r>
              <a:rPr lang="en-US" altLang="en-US"/>
              <a:t>“Social Drinker”</a:t>
            </a:r>
          </a:p>
          <a:p>
            <a:pPr lvl="1" eaLnBrk="1" hangingPunct="1"/>
            <a:r>
              <a:rPr lang="en-US" altLang="en-US"/>
              <a:t>Amoxicillin (2 g) Pre-medication (per PCP instruction)</a:t>
            </a:r>
          </a:p>
        </p:txBody>
      </p:sp>
      <p:sp>
        <p:nvSpPr>
          <p:cNvPr id="45059" name="Rectangle 2"/>
          <p:cNvSpPr>
            <a:spLocks noGrp="1" noChangeArrowheads="1"/>
          </p:cNvSpPr>
          <p:nvPr>
            <p:ph type="title"/>
          </p:nvPr>
        </p:nvSpPr>
        <p:spPr/>
        <p:txBody>
          <a:bodyPr/>
          <a:lstStyle/>
          <a:p>
            <a:pPr eaLnBrk="1" hangingPunct="1"/>
            <a:r>
              <a:rPr lang="en-US" altLang="en-US"/>
              <a:t>Case Analysis 3</a:t>
            </a:r>
          </a:p>
        </p:txBody>
      </p:sp>
    </p:spTree>
    <p:extLst>
      <p:ext uri="{BB962C8B-B14F-4D97-AF65-F5344CB8AC3E}">
        <p14:creationId xmlns:p14="http://schemas.microsoft.com/office/powerpoint/2010/main" val="2776429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a:t>Case Analysis 3</a:t>
            </a:r>
          </a:p>
        </p:txBody>
      </p:sp>
      <p:sp>
        <p:nvSpPr>
          <p:cNvPr id="46083" name="Rectangle 3"/>
          <p:cNvSpPr>
            <a:spLocks noGrp="1" noChangeArrowheads="1"/>
          </p:cNvSpPr>
          <p:nvPr>
            <p:ph type="body" idx="1"/>
          </p:nvPr>
        </p:nvSpPr>
        <p:spPr/>
        <p:txBody>
          <a:bodyPr/>
          <a:lstStyle/>
          <a:p>
            <a:pPr eaLnBrk="1" hangingPunct="1"/>
            <a:r>
              <a:rPr lang="en-US" altLang="en-US" sz="2600"/>
              <a:t>20 minutes into cleaning and exam, patient complains of anxiousness; heart palpitations and “some chest pain”</a:t>
            </a:r>
          </a:p>
          <a:p>
            <a:pPr eaLnBrk="1" hangingPunct="1"/>
            <a:r>
              <a:rPr lang="en-US" altLang="en-US" sz="2600"/>
              <a:t>Office emergency protocol initiated</a:t>
            </a:r>
          </a:p>
          <a:p>
            <a:pPr lvl="1" eaLnBrk="1" hangingPunct="1"/>
            <a:r>
              <a:rPr lang="en-US" altLang="en-US" sz="2200"/>
              <a:t>EMS called by front office personnel</a:t>
            </a:r>
          </a:p>
          <a:p>
            <a:pPr lvl="1" eaLnBrk="1" hangingPunct="1"/>
            <a:r>
              <a:rPr lang="en-US" altLang="en-US" sz="2200"/>
              <a:t>Oxygen and emergency kit obtained by assistant</a:t>
            </a:r>
          </a:p>
          <a:p>
            <a:pPr lvl="1" eaLnBrk="1" hangingPunct="1"/>
            <a:r>
              <a:rPr lang="en-US" altLang="en-US" sz="2200"/>
              <a:t>Dentist and hygienist tends to patient</a:t>
            </a:r>
          </a:p>
          <a:p>
            <a:pPr lvl="2" eaLnBrk="1" hangingPunct="1"/>
            <a:r>
              <a:rPr lang="en-US" altLang="en-US" sz="2100"/>
              <a:t>MONA protocol implemented</a:t>
            </a:r>
          </a:p>
          <a:p>
            <a:pPr eaLnBrk="1" hangingPunct="1"/>
            <a:r>
              <a:rPr lang="en-US" altLang="en-US" sz="2600"/>
              <a:t>EMS arrives</a:t>
            </a:r>
          </a:p>
          <a:p>
            <a:pPr eaLnBrk="1" hangingPunct="1"/>
            <a:r>
              <a:rPr lang="en-US" altLang="en-US" sz="2600"/>
              <a:t>Transfer to hospital (patient dies from MI)</a:t>
            </a:r>
          </a:p>
        </p:txBody>
      </p:sp>
    </p:spTree>
    <p:extLst>
      <p:ext uri="{BB962C8B-B14F-4D97-AF65-F5344CB8AC3E}">
        <p14:creationId xmlns:p14="http://schemas.microsoft.com/office/powerpoint/2010/main" val="4215683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t>Case Analysis 3</a:t>
            </a:r>
          </a:p>
        </p:txBody>
      </p:sp>
      <p:sp>
        <p:nvSpPr>
          <p:cNvPr id="47107" name="Rectangle 3"/>
          <p:cNvSpPr>
            <a:spLocks noGrp="1" noChangeArrowheads="1"/>
          </p:cNvSpPr>
          <p:nvPr>
            <p:ph type="body" idx="1"/>
          </p:nvPr>
        </p:nvSpPr>
        <p:spPr/>
        <p:txBody>
          <a:bodyPr/>
          <a:lstStyle/>
          <a:p>
            <a:pPr eaLnBrk="1" hangingPunct="1"/>
            <a:r>
              <a:rPr lang="en-US" altLang="en-US"/>
              <a:t>Appropriate Protocol and Successful Transition to Medical Facility</a:t>
            </a:r>
          </a:p>
          <a:p>
            <a:pPr eaLnBrk="1" hangingPunct="1"/>
            <a:r>
              <a:rPr lang="en-US" altLang="en-US" sz="3600" b="1">
                <a:solidFill>
                  <a:srgbClr val="CC3300"/>
                </a:solidFill>
              </a:rPr>
              <a:t>HOWEVER…</a:t>
            </a:r>
          </a:p>
        </p:txBody>
      </p:sp>
    </p:spTree>
    <p:extLst>
      <p:ext uri="{BB962C8B-B14F-4D97-AF65-F5344CB8AC3E}">
        <p14:creationId xmlns:p14="http://schemas.microsoft.com/office/powerpoint/2010/main" val="1756504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a:t>Case Analysis 3</a:t>
            </a:r>
          </a:p>
        </p:txBody>
      </p:sp>
      <p:pic>
        <p:nvPicPr>
          <p:cNvPr id="481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45339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321945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91000"/>
            <a:ext cx="510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824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a:t>Case Analysis 3 – </a:t>
            </a:r>
            <a:r>
              <a:rPr lang="en-US" altLang="en-US" sz="2600"/>
              <a:t>Standard Dental Code</a:t>
            </a:r>
          </a:p>
        </p:txBody>
      </p:sp>
      <p:sp>
        <p:nvSpPr>
          <p:cNvPr id="43011" name="Rectangle 3"/>
          <p:cNvSpPr>
            <a:spLocks noGrp="1" noChangeArrowheads="1"/>
          </p:cNvSpPr>
          <p:nvPr>
            <p:ph type="body" idx="1"/>
          </p:nvPr>
        </p:nvSpPr>
        <p:spPr/>
        <p:txBody>
          <a:bodyPr/>
          <a:lstStyle/>
          <a:p>
            <a:pPr eaLnBrk="1" hangingPunct="1">
              <a:defRPr/>
            </a:pPr>
            <a:r>
              <a:rPr lang="en-US" dirty="0"/>
              <a:t>§ Preparing, maintaining and retaining patient records. </a:t>
            </a:r>
          </a:p>
          <a:p>
            <a:pPr eaLnBrk="1" hangingPunct="1">
              <a:defRPr/>
            </a:pPr>
            <a:r>
              <a:rPr lang="en-US" dirty="0"/>
              <a:t>Information with regard to the administration of local anesthesia, nitrous oxide/oxygen analgesia, conscious sedation, deep sedation or general anesthesia. This shall include results of the </a:t>
            </a:r>
            <a:r>
              <a:rPr lang="en-US" dirty="0" err="1"/>
              <a:t>preanesthesia</a:t>
            </a:r>
            <a:r>
              <a:rPr lang="en-US" dirty="0"/>
              <a:t> </a:t>
            </a:r>
            <a:r>
              <a:rPr lang="en-US" dirty="0">
                <a:solidFill>
                  <a:schemeClr val="accent1">
                    <a:lumMod val="75000"/>
                  </a:schemeClr>
                </a:solidFill>
              </a:rPr>
              <a:t>physical evaluation</a:t>
            </a:r>
            <a:r>
              <a:rPr lang="en-US" dirty="0"/>
              <a:t>, medical history and anesthesia procedures utilized. </a:t>
            </a:r>
          </a:p>
        </p:txBody>
      </p:sp>
    </p:spTree>
    <p:extLst>
      <p:ext uri="{BB962C8B-B14F-4D97-AF65-F5344CB8AC3E}">
        <p14:creationId xmlns:p14="http://schemas.microsoft.com/office/powerpoint/2010/main" val="3275327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Case Analysis 3</a:t>
            </a:r>
          </a:p>
        </p:txBody>
      </p:sp>
      <p:sp>
        <p:nvSpPr>
          <p:cNvPr id="50179" name="Rectangle 3"/>
          <p:cNvSpPr>
            <a:spLocks noGrp="1" noChangeArrowheads="1"/>
          </p:cNvSpPr>
          <p:nvPr>
            <p:ph type="body" idx="1"/>
          </p:nvPr>
        </p:nvSpPr>
        <p:spPr/>
        <p:txBody>
          <a:bodyPr/>
          <a:lstStyle/>
          <a:p>
            <a:pPr eaLnBrk="1" hangingPunct="1"/>
            <a:r>
              <a:rPr lang="en-US" altLang="en-US"/>
              <a:t>Physical Evaluation</a:t>
            </a:r>
          </a:p>
          <a:p>
            <a:pPr eaLnBrk="1" hangingPunct="1"/>
            <a:r>
              <a:rPr lang="en-US" altLang="en-US"/>
              <a:t>“As a minimum the physical evaluation should include the following:</a:t>
            </a:r>
          </a:p>
          <a:p>
            <a:pPr lvl="1" eaLnBrk="1" hangingPunct="1"/>
            <a:r>
              <a:rPr lang="en-US" altLang="en-US"/>
              <a:t>Height and weight</a:t>
            </a:r>
          </a:p>
          <a:p>
            <a:pPr lvl="1" eaLnBrk="1" hangingPunct="1"/>
            <a:r>
              <a:rPr lang="en-US" altLang="en-US"/>
              <a:t>Blood Pressure</a:t>
            </a:r>
          </a:p>
          <a:p>
            <a:pPr lvl="1" eaLnBrk="1" hangingPunct="1"/>
            <a:r>
              <a:rPr lang="en-US" altLang="en-US"/>
              <a:t>Resting pulse</a:t>
            </a:r>
          </a:p>
          <a:p>
            <a:pPr lvl="1" eaLnBrk="1" hangingPunct="1"/>
            <a:r>
              <a:rPr lang="en-US" altLang="en-US"/>
              <a:t>Respiration</a:t>
            </a:r>
          </a:p>
        </p:txBody>
      </p:sp>
      <p:sp>
        <p:nvSpPr>
          <p:cNvPr id="50180" name="Text Box 4"/>
          <p:cNvSpPr txBox="1">
            <a:spLocks noChangeArrowheads="1"/>
          </p:cNvSpPr>
          <p:nvPr/>
        </p:nvSpPr>
        <p:spPr bwMode="auto">
          <a:xfrm>
            <a:off x="228600" y="4955059"/>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cs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algn="r" eaLnBrk="1" hangingPunct="1">
              <a:spcBef>
                <a:spcPct val="50000"/>
              </a:spcBef>
              <a:buClrTx/>
              <a:buSzTx/>
              <a:buFontTx/>
              <a:buNone/>
            </a:pPr>
            <a:r>
              <a:rPr lang="en-US" altLang="en-US" sz="1800" dirty="0" err="1"/>
              <a:t>Hurford</a:t>
            </a:r>
            <a:r>
              <a:rPr lang="en-US" altLang="en-US" sz="1800" dirty="0"/>
              <a:t> WE.  Clinical Anesthesia Procedures of the Massachusetts General Hospital, 6 ed.  Lippincott Williams &amp; Wilkins.  Philadelphia, 2002.</a:t>
            </a:r>
          </a:p>
        </p:txBody>
      </p:sp>
    </p:spTree>
    <p:extLst>
      <p:ext uri="{BB962C8B-B14F-4D97-AF65-F5344CB8AC3E}">
        <p14:creationId xmlns:p14="http://schemas.microsoft.com/office/powerpoint/2010/main" val="3166849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a:t>Case Analysis 3</a:t>
            </a:r>
          </a:p>
        </p:txBody>
      </p:sp>
      <p:sp>
        <p:nvSpPr>
          <p:cNvPr id="51203" name="Rectangle 3"/>
          <p:cNvSpPr>
            <a:spLocks noGrp="1" noChangeArrowheads="1"/>
          </p:cNvSpPr>
          <p:nvPr>
            <p:ph type="body" idx="1"/>
          </p:nvPr>
        </p:nvSpPr>
        <p:spPr>
          <a:xfrm>
            <a:off x="457200" y="1524000"/>
            <a:ext cx="8229600" cy="4411663"/>
          </a:xfrm>
        </p:spPr>
        <p:txBody>
          <a:bodyPr/>
          <a:lstStyle/>
          <a:p>
            <a:pPr eaLnBrk="1" hangingPunct="1"/>
            <a:r>
              <a:rPr lang="en-US" altLang="en-US"/>
              <a:t>Physical Evaluation</a:t>
            </a:r>
          </a:p>
          <a:p>
            <a:pPr lvl="1" eaLnBrk="1" hangingPunct="1"/>
            <a:r>
              <a:rPr lang="en-US" altLang="en-US"/>
              <a:t>“There are six vital signs:  blood pressure, heart rate, respiratory rate, temperature, height, and weight.  Vital signs should be recorded on the patient’s dental chart.  For a minimum examination, it is recommended that the blood pressure and heart rate and rhythm be monitored for all patients seeking dental care…[as well as weight]”</a:t>
            </a:r>
          </a:p>
        </p:txBody>
      </p:sp>
      <p:sp>
        <p:nvSpPr>
          <p:cNvPr id="51204" name="Text Box 4"/>
          <p:cNvSpPr txBox="1">
            <a:spLocks noChangeArrowheads="1"/>
          </p:cNvSpPr>
          <p:nvPr/>
        </p:nvSpPr>
        <p:spPr bwMode="auto">
          <a:xfrm>
            <a:off x="838200" y="4868562"/>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cs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algn="r" eaLnBrk="1" hangingPunct="1">
              <a:spcBef>
                <a:spcPct val="50000"/>
              </a:spcBef>
              <a:buClrTx/>
              <a:buSzTx/>
              <a:buFontTx/>
              <a:buNone/>
            </a:pPr>
            <a:r>
              <a:rPr lang="en-US" altLang="en-US" sz="1800" dirty="0" err="1"/>
              <a:t>Malamed</a:t>
            </a:r>
            <a:r>
              <a:rPr lang="en-US" altLang="en-US" sz="1800" dirty="0"/>
              <a:t> SF.  Handbook of Local Anesthesia, 5 ed.  Elsevier Mosby.  Philadelphia, 2004.  p 147.</a:t>
            </a:r>
          </a:p>
        </p:txBody>
      </p:sp>
    </p:spTree>
    <p:extLst>
      <p:ext uri="{BB962C8B-B14F-4D97-AF65-F5344CB8AC3E}">
        <p14:creationId xmlns:p14="http://schemas.microsoft.com/office/powerpoint/2010/main" val="2121694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a:t>Questions ???</a:t>
            </a:r>
          </a:p>
        </p:txBody>
      </p:sp>
    </p:spTree>
    <p:extLst>
      <p:ext uri="{BB962C8B-B14F-4D97-AF65-F5344CB8AC3E}">
        <p14:creationId xmlns:p14="http://schemas.microsoft.com/office/powerpoint/2010/main" val="2795620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Informed Consent</a:t>
            </a:r>
          </a:p>
        </p:txBody>
      </p:sp>
      <p:sp>
        <p:nvSpPr>
          <p:cNvPr id="7171" name="Rectangle 3"/>
          <p:cNvSpPr>
            <a:spLocks noGrp="1" noChangeArrowheads="1"/>
          </p:cNvSpPr>
          <p:nvPr>
            <p:ph type="body" idx="1"/>
          </p:nvPr>
        </p:nvSpPr>
        <p:spPr/>
        <p:txBody>
          <a:bodyPr/>
          <a:lstStyle/>
          <a:p>
            <a:pPr eaLnBrk="1" hangingPunct="1">
              <a:lnSpc>
                <a:spcPct val="80000"/>
              </a:lnSpc>
            </a:pPr>
            <a:r>
              <a:rPr lang="en-US" altLang="en-US" sz="2100"/>
              <a:t>According to AMA and ADA:</a:t>
            </a:r>
          </a:p>
          <a:p>
            <a:pPr eaLnBrk="1" hangingPunct="1">
              <a:lnSpc>
                <a:spcPct val="80000"/>
              </a:lnSpc>
            </a:pPr>
            <a:r>
              <a:rPr lang="en-US" altLang="en-US" sz="2100"/>
              <a:t>In the communications process, you, as the dentist / physician providing or performing the treatment and/or procedure (not a delegated representative), should disclose and discuss with your patient:</a:t>
            </a:r>
          </a:p>
          <a:p>
            <a:pPr lvl="1" eaLnBrk="1" hangingPunct="1">
              <a:lnSpc>
                <a:spcPct val="80000"/>
              </a:lnSpc>
            </a:pPr>
            <a:r>
              <a:rPr lang="en-US" altLang="en-US" sz="2000"/>
              <a:t>The patient's diagnosis, if known; </a:t>
            </a:r>
          </a:p>
          <a:p>
            <a:pPr lvl="1" eaLnBrk="1" hangingPunct="1">
              <a:lnSpc>
                <a:spcPct val="80000"/>
              </a:lnSpc>
            </a:pPr>
            <a:r>
              <a:rPr lang="en-US" altLang="en-US" sz="2000"/>
              <a:t>The nature and purpose of a proposed treatment or procedure; </a:t>
            </a:r>
          </a:p>
          <a:p>
            <a:pPr lvl="1" eaLnBrk="1" hangingPunct="1">
              <a:lnSpc>
                <a:spcPct val="80000"/>
              </a:lnSpc>
            </a:pPr>
            <a:r>
              <a:rPr lang="en-US" altLang="en-US" sz="2000"/>
              <a:t>The risks and benefits of a proposed treatment or procedure; </a:t>
            </a:r>
          </a:p>
          <a:p>
            <a:pPr lvl="1" eaLnBrk="1" hangingPunct="1">
              <a:lnSpc>
                <a:spcPct val="80000"/>
              </a:lnSpc>
            </a:pPr>
            <a:r>
              <a:rPr lang="en-US" altLang="en-US" sz="2000"/>
              <a:t>Alternatives (regardless of their cost or the extent to which the treatment options are covered by health insurance); </a:t>
            </a:r>
          </a:p>
          <a:p>
            <a:pPr lvl="1" eaLnBrk="1" hangingPunct="1">
              <a:lnSpc>
                <a:spcPct val="80000"/>
              </a:lnSpc>
            </a:pPr>
            <a:r>
              <a:rPr lang="en-US" altLang="en-US" sz="2000"/>
              <a:t>The risks and benefits of the alternative treatment or procedure; and </a:t>
            </a:r>
          </a:p>
          <a:p>
            <a:pPr lvl="1" eaLnBrk="1" hangingPunct="1">
              <a:lnSpc>
                <a:spcPct val="80000"/>
              </a:lnSpc>
            </a:pPr>
            <a:r>
              <a:rPr lang="en-US" altLang="en-US" sz="2000"/>
              <a:t>The risks and benefits of not receiving or undergoing a treatment or procedure.</a:t>
            </a:r>
          </a:p>
          <a:p>
            <a:pPr eaLnBrk="1" hangingPunct="1">
              <a:lnSpc>
                <a:spcPct val="80000"/>
              </a:lnSpc>
            </a:pPr>
            <a:endParaRPr lang="en-US" altLang="en-US" sz="2100"/>
          </a:p>
        </p:txBody>
      </p:sp>
      <p:sp>
        <p:nvSpPr>
          <p:cNvPr id="7172" name="Text Box 4"/>
          <p:cNvSpPr txBox="1">
            <a:spLocks noChangeArrowheads="1"/>
          </p:cNvSpPr>
          <p:nvPr/>
        </p:nvSpPr>
        <p:spPr bwMode="auto">
          <a:xfrm>
            <a:off x="105033" y="5578475"/>
            <a:ext cx="56161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pitchFamily="34" charset="0"/>
                <a:cs typeface="Arial" pitchFamily="34"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pitchFamily="34" charset="0"/>
                <a:cs typeface="Arial" pitchFamily="34"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pitchFamily="34" charset="0"/>
                <a:cs typeface="Arial" pitchFamily="34"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pitchFamily="34" charset="0"/>
                <a:cs typeface="Arial" pitchFamily="34" charset="0"/>
              </a:defRPr>
            </a:lvl9pPr>
          </a:lstStyle>
          <a:p>
            <a:pPr eaLnBrk="1" hangingPunct="1">
              <a:spcBef>
                <a:spcPct val="50000"/>
              </a:spcBef>
              <a:buClrTx/>
              <a:buSzTx/>
              <a:buFontTx/>
              <a:buNone/>
            </a:pPr>
            <a:r>
              <a:rPr lang="en-US" altLang="en-US" sz="1400" dirty="0"/>
              <a:t>http://www.ama-assn.org/ama/pub/physician-resources/legal-topics/patient-physician-relationship-topics/informed-consent.shtml</a:t>
            </a:r>
          </a:p>
        </p:txBody>
      </p:sp>
    </p:spTree>
    <p:extLst>
      <p:ext uri="{BB962C8B-B14F-4D97-AF65-F5344CB8AC3E}">
        <p14:creationId xmlns:p14="http://schemas.microsoft.com/office/powerpoint/2010/main" val="81688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Informed Consent</a:t>
            </a:r>
          </a:p>
        </p:txBody>
      </p:sp>
      <p:sp>
        <p:nvSpPr>
          <p:cNvPr id="8195" name="Rectangle 3"/>
          <p:cNvSpPr>
            <a:spLocks noGrp="1" noChangeArrowheads="1"/>
          </p:cNvSpPr>
          <p:nvPr>
            <p:ph type="body" idx="1"/>
          </p:nvPr>
        </p:nvSpPr>
        <p:spPr/>
        <p:txBody>
          <a:bodyPr/>
          <a:lstStyle/>
          <a:p>
            <a:pPr eaLnBrk="1" hangingPunct="1"/>
            <a:r>
              <a:rPr lang="en-US" altLang="en-US"/>
              <a:t>Complications may occur:</a:t>
            </a:r>
          </a:p>
          <a:p>
            <a:pPr lvl="1" eaLnBrk="1" hangingPunct="1"/>
            <a:r>
              <a:rPr lang="en-US" altLang="en-US" sz="1800"/>
              <a:t>“I have been informed and understand that occasionally there are complications of the drugs and anesthesia including, but not limited to : pain, hematoma, phlebitis, permanent or temporary numbness, infection, swelling, bleeding, discoloration, nausea and vomiting, allergic reactions, fluctuations in breathing, heart rhythm, and/or blood pressure, cardiac arrest, brain damage, coma, and death, I further understand and accept the risk that complications may require hospitalization.”</a:t>
            </a:r>
          </a:p>
        </p:txBody>
      </p:sp>
    </p:spTree>
    <p:extLst>
      <p:ext uri="{BB962C8B-B14F-4D97-AF65-F5344CB8AC3E}">
        <p14:creationId xmlns:p14="http://schemas.microsoft.com/office/powerpoint/2010/main" val="285681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Informed Consent</a:t>
            </a:r>
          </a:p>
        </p:txBody>
      </p:sp>
      <p:sp>
        <p:nvSpPr>
          <p:cNvPr id="9219" name="Rectangle 3"/>
          <p:cNvSpPr>
            <a:spLocks noGrp="1" noChangeArrowheads="1"/>
          </p:cNvSpPr>
          <p:nvPr>
            <p:ph type="body" idx="1"/>
          </p:nvPr>
        </p:nvSpPr>
        <p:spPr/>
        <p:txBody>
          <a:bodyPr/>
          <a:lstStyle/>
          <a:p>
            <a:pPr eaLnBrk="1" hangingPunct="1"/>
            <a:r>
              <a:rPr lang="en-US" altLang="en-US"/>
              <a:t>Pregnancy and Expecting Mother</a:t>
            </a:r>
          </a:p>
          <a:p>
            <a:pPr lvl="1" eaLnBrk="1" hangingPunct="1"/>
            <a:r>
              <a:rPr lang="en-US" altLang="en-US" sz="2200"/>
              <a:t>“I understand that anesthetic drugs may be harmful to the unborn child and may cause birth defects or spontaneous abortion. Recognizing these risks, I accept full responsibility for informing the dental provider or anesthesiologist of a suspected or confirmed pregnancy with the understanding that this may necessitate the postponement of the anesthetic. For the same reasons, I understand that I must inform the anesthesiologist if I am a nursing mother.”</a:t>
            </a:r>
          </a:p>
        </p:txBody>
      </p:sp>
    </p:spTree>
    <p:extLst>
      <p:ext uri="{BB962C8B-B14F-4D97-AF65-F5344CB8AC3E}">
        <p14:creationId xmlns:p14="http://schemas.microsoft.com/office/powerpoint/2010/main" val="88574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Informed Consent</a:t>
            </a:r>
          </a:p>
        </p:txBody>
      </p:sp>
      <p:sp>
        <p:nvSpPr>
          <p:cNvPr id="10243" name="Rectangle 3"/>
          <p:cNvSpPr>
            <a:spLocks noGrp="1" noChangeArrowheads="1"/>
          </p:cNvSpPr>
          <p:nvPr>
            <p:ph type="body" idx="1"/>
          </p:nvPr>
        </p:nvSpPr>
        <p:spPr>
          <a:xfrm>
            <a:off x="914400" y="1828800"/>
            <a:ext cx="7772400" cy="4302125"/>
          </a:xfrm>
        </p:spPr>
        <p:txBody>
          <a:bodyPr/>
          <a:lstStyle/>
          <a:p>
            <a:pPr eaLnBrk="1" hangingPunct="1"/>
            <a:r>
              <a:rPr lang="en-US" altLang="en-US" b="1">
                <a:solidFill>
                  <a:schemeClr val="accent2"/>
                </a:solidFill>
              </a:rPr>
              <a:t>Explain ALL alternative treatments</a:t>
            </a:r>
          </a:p>
          <a:p>
            <a:pPr eaLnBrk="1" hangingPunct="1"/>
            <a:r>
              <a:rPr lang="en-US" altLang="en-US"/>
              <a:t>Acknowledgement by patient that they had the opportunity and ability to ask questions and that those questions were answered appropriately and effectively</a:t>
            </a:r>
          </a:p>
          <a:p>
            <a:pPr eaLnBrk="1" hangingPunct="1"/>
            <a:r>
              <a:rPr lang="en-US" altLang="en-US"/>
              <a:t>Sign all consents, initial and date where appropriate</a:t>
            </a:r>
          </a:p>
        </p:txBody>
      </p:sp>
    </p:spTree>
    <p:extLst>
      <p:ext uri="{BB962C8B-B14F-4D97-AF65-F5344CB8AC3E}">
        <p14:creationId xmlns:p14="http://schemas.microsoft.com/office/powerpoint/2010/main" val="2789412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800"/>
              <a:t>Standard of Care </a:t>
            </a:r>
            <a:br>
              <a:rPr lang="en-US" altLang="en-US" sz="3800"/>
            </a:br>
            <a:r>
              <a:rPr lang="en-US" altLang="en-US" sz="3800"/>
              <a:t>Nitrous Oxide Analgesia</a:t>
            </a:r>
          </a:p>
        </p:txBody>
      </p:sp>
      <p:pic>
        <p:nvPicPr>
          <p:cNvPr id="11267" name="Picture 5" descr="ANd9GcS2b90hQtMQepo41ET-JTOwcon-xyjfohOfRYovdJvhInDg4HA&amp;t=1&amp;usg=__1jIEISpvZjrD2VqC-ekyEKcRPL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4343400" cy="3573463"/>
          </a:xfrm>
          <a:prstGeom prst="rect">
            <a:avLst/>
          </a:prstGeom>
          <a:noFill/>
          <a:ln w="4127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5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29740</TotalTime>
  <Words>2122</Words>
  <Application>Microsoft Office PowerPoint</Application>
  <PresentationFormat>On-screen Show (4:3)</PresentationFormat>
  <Paragraphs>232</Paragraphs>
  <Slides>49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Office Theme</vt:lpstr>
      <vt:lpstr>Dental Anesthesiology: Standard of Care and Liability</vt:lpstr>
      <vt:lpstr>Role of the Dentist in Anesthesia / Sedation Care</vt:lpstr>
      <vt:lpstr>Informed Consent</vt:lpstr>
      <vt:lpstr>Informed Consent</vt:lpstr>
      <vt:lpstr>Informed Consent</vt:lpstr>
      <vt:lpstr>Informed Consent</vt:lpstr>
      <vt:lpstr>Informed Consent</vt:lpstr>
      <vt:lpstr>Informed Consent</vt:lpstr>
      <vt:lpstr>Standard of Care  Nitrous Oxide Analgesia</vt:lpstr>
      <vt:lpstr>Duties of Dentists who are Nitrous Permit Holders</vt:lpstr>
      <vt:lpstr>Duties of Dentists who are Nitrous Permit Holders</vt:lpstr>
      <vt:lpstr>Duties of Dentists who are Nitrous Permit Holders</vt:lpstr>
      <vt:lpstr>Nitrous Oxide Calibration</vt:lpstr>
      <vt:lpstr>Nitrous Oxide Calibration</vt:lpstr>
      <vt:lpstr>Nitrous Oxide Calibration</vt:lpstr>
      <vt:lpstr>Calibration Tag</vt:lpstr>
      <vt:lpstr>Nitrous Oxide Calibration</vt:lpstr>
      <vt:lpstr>Charting and Documentation</vt:lpstr>
      <vt:lpstr>Charting and Documentation</vt:lpstr>
      <vt:lpstr>Documentation</vt:lpstr>
      <vt:lpstr>Monitoring / Charting</vt:lpstr>
      <vt:lpstr>Monitoring / Charting</vt:lpstr>
      <vt:lpstr>Monitoring / Charting (N2O)</vt:lpstr>
      <vt:lpstr>Monitoring / Charting (N2O)</vt:lpstr>
      <vt:lpstr>Monitoring / Charting (N2O)</vt:lpstr>
      <vt:lpstr>Monitoring / Charting:  Case Review</vt:lpstr>
      <vt:lpstr>Charting</vt:lpstr>
      <vt:lpstr>Charting</vt:lpstr>
      <vt:lpstr>Case Analysis:  The Expert Report</vt:lpstr>
      <vt:lpstr>Case Analysis 1</vt:lpstr>
      <vt:lpstr>Case Analysis 1</vt:lpstr>
      <vt:lpstr>Case Analysis 1</vt:lpstr>
      <vt:lpstr>Case Analysis 1</vt:lpstr>
      <vt:lpstr>Case Analysis 1</vt:lpstr>
      <vt:lpstr>Case Analysis 1</vt:lpstr>
      <vt:lpstr>Case Analysis 1</vt:lpstr>
      <vt:lpstr>Case Analysis 1</vt:lpstr>
      <vt:lpstr>Case Analysis 1</vt:lpstr>
      <vt:lpstr>Case Analysis 2</vt:lpstr>
      <vt:lpstr>Case Analysis 2</vt:lpstr>
      <vt:lpstr>Case Analysis 2</vt:lpstr>
      <vt:lpstr>Case Analysis 3</vt:lpstr>
      <vt:lpstr>Case Analysis 3</vt:lpstr>
      <vt:lpstr>Case Analysis 3</vt:lpstr>
      <vt:lpstr>Case Analysis 3</vt:lpstr>
      <vt:lpstr>Case Analysis 3 – Standard Dental Code</vt:lpstr>
      <vt:lpstr>Case Analysis 3</vt:lpstr>
      <vt:lpstr>Case Analysis 3</vt:lpstr>
      <vt:lpstr>Questions ???</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DiMaria</dc:creator>
  <cp:lastModifiedBy>Cheryl Bumgardner</cp:lastModifiedBy>
  <cp:revision>808</cp:revision>
  <cp:lastPrinted>2016-01-15T14:41:21Z</cp:lastPrinted>
  <dcterms:created xsi:type="dcterms:W3CDTF">2013-12-17T20:07:32Z</dcterms:created>
  <dcterms:modified xsi:type="dcterms:W3CDTF">2017-03-02T20:12:31Z</dcterms:modified>
</cp:coreProperties>
</file>